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2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16256000"/>
  <p:notesSz cx="6858000" cy="9144000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93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0" autoAdjust="0"/>
    <p:restoredTop sz="94645" autoAdjust="0"/>
  </p:normalViewPr>
  <p:slideViewPr>
    <p:cSldViewPr snapToGrid="0" showGuides="1">
      <p:cViewPr varScale="1">
        <p:scale>
          <a:sx n="43" d="100"/>
          <a:sy n="43" d="100"/>
        </p:scale>
        <p:origin x="1878" y="84"/>
      </p:cViewPr>
      <p:guideLst>
        <p:guide orient="horz" pos="5120"/>
        <p:guide pos="3840"/>
        <p:guide orient="horz" pos="938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28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62CCE16-AF83-4BB1-AA12-627F8B3250D2}" type="datetime4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2024年4月23日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6B2D29-8AC0-4FB1-933D-AD24ECC4354D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35408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6E464AC1-A955-44A0-B4BE-B24273DD4596}" type="datetime4">
              <a:rPr lang="ja-JP" altLang="en-US" smtClean="0"/>
              <a:pPr/>
              <a:t>2024年4月23日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FA2C895-EB1C-4157-9E46-0DF3298BA9C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7668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側の選択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長方形 1">
            <a:extLst>
              <a:ext uri="{FF2B5EF4-FFF2-40B4-BE49-F238E27FC236}">
                <a16:creationId xmlns:a16="http://schemas.microsoft.com/office/drawing/2014/main" id="{CE9F3B28-DA6D-41A6-B09A-64CD3E1AEE3C}"/>
              </a:ext>
            </a:extLst>
          </p:cNvPr>
          <p:cNvSpPr/>
          <p:nvPr userDrawn="1"/>
        </p:nvSpPr>
        <p:spPr>
          <a:xfrm>
            <a:off x="5" y="7756149"/>
            <a:ext cx="4083127" cy="8499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2014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​​コネクタ(S) 4">
            <a:extLst>
              <a:ext uri="{FF2B5EF4-FFF2-40B4-BE49-F238E27FC236}">
                <a16:creationId xmlns:a16="http://schemas.microsoft.com/office/drawing/2014/main" id="{5CEC93BF-C6A4-4E99-99BF-433F20567CEB}"/>
              </a:ext>
            </a:extLst>
          </p:cNvPr>
          <p:cNvCxnSpPr>
            <a:cxnSpLocks/>
          </p:cNvCxnSpPr>
          <p:nvPr userDrawn="1"/>
        </p:nvCxnSpPr>
        <p:spPr>
          <a:xfrm>
            <a:off x="4361459" y="751029"/>
            <a:ext cx="1249776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​​コネクタ(S) 5">
            <a:extLst>
              <a:ext uri="{FF2B5EF4-FFF2-40B4-BE49-F238E27FC236}">
                <a16:creationId xmlns:a16="http://schemas.microsoft.com/office/drawing/2014/main" id="{854BE154-1A57-41C8-98F7-B306B0633269}"/>
              </a:ext>
            </a:extLst>
          </p:cNvPr>
          <p:cNvCxnSpPr>
            <a:cxnSpLocks/>
          </p:cNvCxnSpPr>
          <p:nvPr userDrawn="1"/>
        </p:nvCxnSpPr>
        <p:spPr>
          <a:xfrm>
            <a:off x="286931" y="8499854"/>
            <a:ext cx="1249776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プレースホルダー 16">
            <a:extLst>
              <a:ext uri="{FF2B5EF4-FFF2-40B4-BE49-F238E27FC236}">
                <a16:creationId xmlns:a16="http://schemas.microsoft.com/office/drawing/2014/main" id="{EFD9D2A7-6536-447C-B7A6-7AB8AA8025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9503" y="10962481"/>
            <a:ext cx="3507408" cy="4815404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2014"/>
              </a:lnSpc>
              <a:buNone/>
              <a:defRPr sz="1120" b="0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2014"/>
              </a:lnSpc>
              <a:defRPr sz="1342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2014"/>
              </a:lnSpc>
              <a:defRPr sz="1342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2014"/>
              </a:lnSpc>
              <a:defRPr sz="1342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1342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15" name="テキスト プレースホルダー 16">
            <a:extLst>
              <a:ext uri="{FF2B5EF4-FFF2-40B4-BE49-F238E27FC236}">
                <a16:creationId xmlns:a16="http://schemas.microsoft.com/office/drawing/2014/main" id="{A41950BF-AF1B-4414-974B-FF3D155A096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361457" y="1914877"/>
            <a:ext cx="3507408" cy="5283452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2014"/>
              </a:lnSpc>
              <a:buNone/>
              <a:defRPr sz="1120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2014"/>
              </a:lnSpc>
              <a:defRPr sz="1342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2014"/>
              </a:lnSpc>
              <a:defRPr sz="1342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2014"/>
              </a:lnSpc>
              <a:defRPr sz="1342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1342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17" name="テキスト プレースホルダー 5">
            <a:extLst>
              <a:ext uri="{FF2B5EF4-FFF2-40B4-BE49-F238E27FC236}">
                <a16:creationId xmlns:a16="http://schemas.microsoft.com/office/drawing/2014/main" id="{53880414-B2C5-45FC-A5A0-792D36719A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361456" y="846900"/>
            <a:ext cx="3496316" cy="730585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sz="2684" b="0" spc="-167">
                <a:solidFill>
                  <a:srgbClr val="192B39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511557" indent="0">
              <a:buNone/>
              <a:defRPr sz="2238" b="1">
                <a:latin typeface="Avenir Next LT Pro" panose="020B0504020202020204" pitchFamily="34" charset="0"/>
              </a:defRPr>
            </a:lvl2pPr>
            <a:lvl3pPr marL="1023113" indent="0">
              <a:buNone/>
              <a:defRPr sz="2238" b="1">
                <a:latin typeface="Avenir Next LT Pro" panose="020B0504020202020204" pitchFamily="34" charset="0"/>
              </a:defRPr>
            </a:lvl3pPr>
            <a:lvl4pPr marL="1534668" indent="0">
              <a:buNone/>
              <a:defRPr sz="2238" b="1">
                <a:latin typeface="Avenir Next LT Pro" panose="020B0504020202020204" pitchFamily="34" charset="0"/>
              </a:defRPr>
            </a:lvl4pPr>
            <a:lvl5pPr marL="2046225" indent="0">
              <a:buNone/>
              <a:defRPr sz="2238" b="1">
                <a:latin typeface="Avenir Next LT Pro" panose="020B0504020202020204" pitchFamily="34" charset="0"/>
              </a:defRPr>
            </a:lvl5pPr>
          </a:lstStyle>
          <a:p>
            <a:pPr lvl="0" rtl="0"/>
            <a:r>
              <a:rPr lang="ja-JP" altLang="en-US" noProof="0"/>
              <a:t>タイトルをここに追加</a:t>
            </a:r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8BA9B7EA-307F-4603-8797-88D7DDB5ACF8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4064000" y="7756166"/>
            <a:ext cx="8128000" cy="8499829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9" name="テキスト プレースホルダー 16">
            <a:extLst>
              <a:ext uri="{FF2B5EF4-FFF2-40B4-BE49-F238E27FC236}">
                <a16:creationId xmlns:a16="http://schemas.microsoft.com/office/drawing/2014/main" id="{20BD9585-8304-4806-9CA5-ED4FC5E42E0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406268" y="1914877"/>
            <a:ext cx="3507408" cy="5283452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2014"/>
              </a:lnSpc>
              <a:buNone/>
              <a:defRPr sz="1120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2014"/>
              </a:lnSpc>
              <a:defRPr sz="1342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2014"/>
              </a:lnSpc>
              <a:defRPr sz="1342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2014"/>
              </a:lnSpc>
              <a:defRPr sz="1342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1342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48C268B-62A3-4F20-932E-CA482ACE40CA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0" y="1"/>
            <a:ext cx="4064000" cy="7756130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20" name="タイトル 30">
            <a:extLst>
              <a:ext uri="{FF2B5EF4-FFF2-40B4-BE49-F238E27FC236}">
                <a16:creationId xmlns:a16="http://schemas.microsoft.com/office/drawing/2014/main" id="{819C5DD9-21EA-47BA-9470-5EBDD6EC4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93" y="9511581"/>
            <a:ext cx="3494809" cy="753012"/>
          </a:xfrm>
        </p:spPr>
        <p:txBody>
          <a:bodyPr vert="horz" lIns="45720" tIns="45720" rIns="45720" bIns="45720" rtlCol="0">
            <a:noAutofit/>
          </a:bodyPr>
          <a:lstStyle>
            <a:lvl1pPr>
              <a:defRPr lang="en-US" sz="2684" b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rtl="0">
              <a:spcBef>
                <a:spcPts val="1120"/>
              </a:spcBef>
              <a:buFont typeface="Arial" panose="020B0604020202020204" pitchFamily="34" charset="0"/>
            </a:pPr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43209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1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18615E1-5D6D-48CF-AD07-8B84FA4FC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93" y="478123"/>
            <a:ext cx="11637817" cy="3140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57D790-2770-4A00-BC9B-FA42651B6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7090" y="4943870"/>
            <a:ext cx="11637817" cy="10834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3726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</p:sldLayoutIdLst>
  <p:hf sldNum="0" hdr="0" ftr="0" dt="0"/>
  <p:txStyles>
    <p:titleStyle>
      <a:lvl1pPr algn="l" defTabSz="623436" rtl="0" eaLnBrk="1" latinLnBrk="0" hangingPunct="1">
        <a:lnSpc>
          <a:spcPct val="90000"/>
        </a:lnSpc>
        <a:spcBef>
          <a:spcPct val="0"/>
        </a:spcBef>
        <a:buNone/>
        <a:defRPr kumimoji="1" sz="3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155858" indent="-155858" algn="l" defTabSz="623436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190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467576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636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779294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364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091012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402729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714447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6pPr>
      <a:lvl7pPr marL="2026165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7pPr>
      <a:lvl8pPr marL="2337883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8pPr>
      <a:lvl9pPr marL="2649600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1pPr>
      <a:lvl2pPr marL="311718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2pPr>
      <a:lvl3pPr marL="623436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3pPr>
      <a:lvl4pPr marL="935153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4pPr>
      <a:lvl5pPr marL="1246871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5pPr>
      <a:lvl6pPr marL="1558589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6pPr>
      <a:lvl7pPr marL="1870307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7pPr>
      <a:lvl8pPr marL="2182025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8pPr>
      <a:lvl9pPr marL="2493742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560" userDrawn="1">
          <p15:clr>
            <a:srgbClr val="F26B43"/>
          </p15:clr>
        </p15:guide>
        <p15:guide id="3" pos="5120" userDrawn="1">
          <p15:clr>
            <a:srgbClr val="F26B43"/>
          </p15:clr>
        </p15:guide>
        <p15:guide id="4" pos="174" userDrawn="1">
          <p15:clr>
            <a:srgbClr val="5ACBF0"/>
          </p15:clr>
        </p15:guide>
        <p15:guide id="6" pos="7506" userDrawn="1">
          <p15:clr>
            <a:srgbClr val="5ACBF0"/>
          </p15:clr>
        </p15:guide>
        <p15:guide id="8" orient="horz" pos="302" userDrawn="1">
          <p15:clr>
            <a:srgbClr val="5ACBF0"/>
          </p15:clr>
        </p15:guide>
        <p15:guide id="9" orient="horz" pos="9938" userDrawn="1">
          <p15:clr>
            <a:srgbClr val="5ACBF0"/>
          </p15:clr>
        </p15:guide>
        <p15:guide id="10" pos="2386" userDrawn="1">
          <p15:clr>
            <a:srgbClr val="5ACBF0"/>
          </p15:clr>
        </p15:guide>
        <p15:guide id="11" pos="2734" userDrawn="1">
          <p15:clr>
            <a:srgbClr val="5ACBF0"/>
          </p15:clr>
        </p15:guide>
        <p15:guide id="12" pos="4946" userDrawn="1">
          <p15:clr>
            <a:srgbClr val="5ACBF0"/>
          </p15:clr>
        </p15:guide>
        <p15:guide id="13" pos="529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9EC7B2A-1563-7611-269F-0954C8BE3E0B}"/>
              </a:ext>
            </a:extLst>
          </p:cNvPr>
          <p:cNvSpPr/>
          <p:nvPr/>
        </p:nvSpPr>
        <p:spPr>
          <a:xfrm>
            <a:off x="468923" y="0"/>
            <a:ext cx="11254155" cy="5835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2764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29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293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51058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63822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6587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89351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02116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500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955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DAFCFBD-D1B2-59DB-1BA2-CC8CB6F9E17A}"/>
              </a:ext>
            </a:extLst>
          </p:cNvPr>
          <p:cNvSpPr/>
          <p:nvPr/>
        </p:nvSpPr>
        <p:spPr>
          <a:xfrm>
            <a:off x="468923" y="0"/>
            <a:ext cx="11254155" cy="583548"/>
          </a:xfrm>
          <a:prstGeom prst="rect">
            <a:avLst/>
          </a:prstGeom>
          <a:solidFill>
            <a:srgbClr val="A564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2764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29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293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51058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63822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6587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89351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02116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500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133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2133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送付先</a:t>
            </a:r>
            <a:r>
              <a:rPr kumimoji="1" lang="en-US" altLang="ja-JP" sz="2133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r>
              <a:rPr kumimoji="1" lang="ja-JP" altLang="en-US" sz="2133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日本鍛造協会　</a:t>
            </a:r>
            <a:r>
              <a:rPr kumimoji="1" lang="en-US" altLang="ja-JP" sz="2133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FAX</a:t>
            </a:r>
            <a:r>
              <a:rPr kumimoji="1" lang="ja-JP" altLang="en-US" sz="2133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2133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03-3664-6470</a:t>
            </a:r>
            <a:r>
              <a:rPr kumimoji="1" lang="ja-JP" altLang="en-US" sz="2133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／　</a:t>
            </a:r>
            <a:r>
              <a:rPr kumimoji="1" lang="en-US" altLang="ja-JP" sz="2133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e-mail</a:t>
            </a:r>
            <a:r>
              <a:rPr kumimoji="1" lang="ja-JP" altLang="en-US" sz="2133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2133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jinzai@jfa-tanzo.jp</a:t>
            </a:r>
            <a:endParaRPr kumimoji="1" lang="ja-JP" altLang="en-US" sz="2133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990400C-50FE-72CF-BAB5-7BACD31896A8}"/>
              </a:ext>
            </a:extLst>
          </p:cNvPr>
          <p:cNvSpPr/>
          <p:nvPr/>
        </p:nvSpPr>
        <p:spPr>
          <a:xfrm>
            <a:off x="6805001" y="645110"/>
            <a:ext cx="4918076" cy="8857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2764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29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293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51058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63822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6587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89351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02116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1500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938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 </a:t>
            </a:r>
            <a:r>
              <a:rPr kumimoji="1" lang="ja-JP" altLang="en-US" sz="3938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受講申込書 </a:t>
            </a:r>
            <a:r>
              <a:rPr kumimoji="1" lang="en-US" altLang="ja-JP" sz="3938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endParaRPr kumimoji="1" lang="ja-JP" altLang="en-US" sz="3938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3F0A116-8703-90C7-0952-7296C0C1507D}"/>
              </a:ext>
            </a:extLst>
          </p:cNvPr>
          <p:cNvSpPr/>
          <p:nvPr/>
        </p:nvSpPr>
        <p:spPr>
          <a:xfrm>
            <a:off x="603628" y="953811"/>
            <a:ext cx="10984748" cy="1801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2764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29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293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51058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63822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6587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89351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02116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500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11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令和６年度</a:t>
            </a:r>
            <a:endParaRPr kumimoji="1" lang="en-US" altLang="ja-JP" sz="3611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1500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378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機械保全技能士</a:t>
            </a:r>
            <a:r>
              <a:rPr kumimoji="1" lang="en-US" altLang="ja-JP" sz="3378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  <a:r>
              <a:rPr kumimoji="1" lang="ja-JP" altLang="en-US" sz="3378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級取得に向けた技能研修講座のご案内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2DF462D-90B4-03C7-4D40-7301289D29AC}"/>
              </a:ext>
            </a:extLst>
          </p:cNvPr>
          <p:cNvSpPr/>
          <p:nvPr/>
        </p:nvSpPr>
        <p:spPr>
          <a:xfrm>
            <a:off x="745171" y="2519053"/>
            <a:ext cx="3407876" cy="666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2764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29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293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51058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63822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6587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89351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02116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500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626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＜受講者情報＞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749F09D-A755-4B43-1C77-A43233C39AE8}"/>
              </a:ext>
            </a:extLst>
          </p:cNvPr>
          <p:cNvSpPr/>
          <p:nvPr/>
        </p:nvSpPr>
        <p:spPr>
          <a:xfrm>
            <a:off x="6276390" y="2611417"/>
            <a:ext cx="5126892" cy="5835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2764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29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293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51058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63822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6587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89351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02116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1500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97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申込日 ： 令和６年　　　　月　　　　日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DDA5D0E-53F4-43F9-431B-E4EE74D1B643}"/>
              </a:ext>
            </a:extLst>
          </p:cNvPr>
          <p:cNvSpPr/>
          <p:nvPr/>
        </p:nvSpPr>
        <p:spPr>
          <a:xfrm>
            <a:off x="1946031" y="10001086"/>
            <a:ext cx="5126892" cy="5835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2764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29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293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51058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63822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6587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89351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02116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1500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97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26" name="表 10">
            <a:extLst>
              <a:ext uri="{FF2B5EF4-FFF2-40B4-BE49-F238E27FC236}">
                <a16:creationId xmlns:a16="http://schemas.microsoft.com/office/drawing/2014/main" id="{3FEBE1AD-6DD2-B67A-08B6-ECC56A376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884086"/>
              </p:ext>
            </p:extLst>
          </p:nvPr>
        </p:nvGraphicFramePr>
        <p:xfrm>
          <a:off x="670564" y="10610142"/>
          <a:ext cx="10587760" cy="4412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160">
                  <a:extLst>
                    <a:ext uri="{9D8B030D-6E8A-4147-A177-3AD203B41FA5}">
                      <a16:colId xmlns:a16="http://schemas.microsoft.com/office/drawing/2014/main" val="2103666716"/>
                    </a:ext>
                  </a:extLst>
                </a:gridCol>
                <a:gridCol w="6357536">
                  <a:extLst>
                    <a:ext uri="{9D8B030D-6E8A-4147-A177-3AD203B41FA5}">
                      <a16:colId xmlns:a16="http://schemas.microsoft.com/office/drawing/2014/main" val="745368887"/>
                    </a:ext>
                  </a:extLst>
                </a:gridCol>
                <a:gridCol w="3094064">
                  <a:extLst>
                    <a:ext uri="{9D8B030D-6E8A-4147-A177-3AD203B41FA5}">
                      <a16:colId xmlns:a16="http://schemas.microsoft.com/office/drawing/2014/main" val="605515687"/>
                    </a:ext>
                  </a:extLst>
                </a:gridCol>
              </a:tblGrid>
              <a:tr h="10671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</a:t>
                      </a:r>
                    </a:p>
                  </a:txBody>
                  <a:tcPr marL="150055" marR="150055" marT="75028" marB="750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8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8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                                     </a:t>
                      </a:r>
                    </a:p>
                    <a:p>
                      <a:r>
                        <a:rPr kumimoji="1" lang="en-US" altLang="ja-JP" sz="18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(</a:t>
                      </a:r>
                      <a:r>
                        <a:rPr kumimoji="1" lang="ja-JP" altLang="en-US" sz="18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所属部・課 ／ 役職</a:t>
                      </a:r>
                      <a:r>
                        <a:rPr kumimoji="1" lang="en-US" altLang="ja-JP" sz="18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162560" marR="162560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1235697"/>
                  </a:ext>
                </a:extLst>
              </a:tr>
              <a:tr h="7516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 marL="150055" marR="150055" marT="75028" marB="750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tabLst>
                          <a:tab pos="2241550" algn="l"/>
                        </a:tabLst>
                      </a:pPr>
                      <a:r>
                        <a:rPr kumimoji="1" lang="ja-JP" altLang="en-US" sz="20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 marL="162560" marR="162560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89306"/>
                  </a:ext>
                </a:extLst>
              </a:tr>
              <a:tr h="5122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</a:t>
                      </a:r>
                    </a:p>
                  </a:txBody>
                  <a:tcPr marL="150055" marR="150055" marT="75028" marB="750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50055" marR="150055" marT="75028" marB="750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2560" marR="162560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331008"/>
                  </a:ext>
                </a:extLst>
              </a:tr>
              <a:tr h="569152">
                <a:tc rowSpan="3">
                  <a:txBody>
                    <a:bodyPr/>
                    <a:lstStyle/>
                    <a:p>
                      <a:pPr algn="ctr"/>
                      <a:endParaRPr kumimoji="1" lang="en-US" altLang="ja-JP" sz="1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 marL="162560" marR="162560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2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en-US" altLang="ja-JP" sz="23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50055" marR="150055" marT="75028" marB="750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7980266"/>
                  </a:ext>
                </a:extLst>
              </a:tr>
              <a:tr h="5691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</a:t>
                      </a:r>
                      <a:r>
                        <a:rPr kumimoji="1" lang="ja-JP" altLang="en-US" sz="2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en-US" altLang="ja-JP" sz="23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50055" marR="150055" marT="75028" marB="750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266633"/>
                  </a:ext>
                </a:extLst>
              </a:tr>
              <a:tr h="94272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 :           </a:t>
                      </a:r>
                      <a:r>
                        <a:rPr kumimoji="1" lang="ja-JP" altLang="en-US" sz="2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2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@</a:t>
                      </a:r>
                      <a:endParaRPr kumimoji="1" lang="ja-JP" altLang="en-US" sz="23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50055" marR="150055" marT="75028" marB="750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839613"/>
                  </a:ext>
                </a:extLst>
              </a:tr>
            </a:tbl>
          </a:graphicData>
        </a:graphic>
      </p:graphicFrame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092D39E1-17A9-5035-D426-EABFC6348293}"/>
              </a:ext>
            </a:extLst>
          </p:cNvPr>
          <p:cNvSpPr/>
          <p:nvPr/>
        </p:nvSpPr>
        <p:spPr>
          <a:xfrm>
            <a:off x="696000" y="9887770"/>
            <a:ext cx="9064389" cy="63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2764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29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293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51058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63822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6587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89351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02116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500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626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＜申込者情報＞　　</a:t>
            </a:r>
            <a:r>
              <a:rPr kumimoji="1" lang="en-US" altLang="ja-JP" sz="197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 </a:t>
            </a:r>
            <a:r>
              <a:rPr kumimoji="1" lang="ja-JP" altLang="en-US" sz="197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請求書送付先　</a:t>
            </a:r>
            <a:endParaRPr kumimoji="1" lang="ja-JP" altLang="en-US" sz="2626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0F8780F-C0FF-C9FB-5841-7E7A01BB9905}"/>
              </a:ext>
            </a:extLst>
          </p:cNvPr>
          <p:cNvSpPr/>
          <p:nvPr/>
        </p:nvSpPr>
        <p:spPr>
          <a:xfrm>
            <a:off x="923587" y="14776939"/>
            <a:ext cx="10103504" cy="14790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2764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29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293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51058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63822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6587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89351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02116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1500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〒</a:t>
            </a:r>
            <a:r>
              <a:rPr kumimoji="1" lang="en-US" altLang="ja-JP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103-0023</a:t>
            </a:r>
            <a:r>
              <a:rPr kumimoji="1" lang="ja-JP" altLang="en-US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東京都中央区日本橋本町</a:t>
            </a:r>
            <a:r>
              <a:rPr kumimoji="1" lang="en-US" altLang="ja-JP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</a:t>
            </a:r>
            <a:r>
              <a:rPr kumimoji="1" lang="ja-JP" altLang="en-US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丁目</a:t>
            </a:r>
            <a:r>
              <a:rPr kumimoji="1" lang="en-US" altLang="ja-JP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9</a:t>
            </a:r>
            <a:r>
              <a:rPr kumimoji="1" lang="ja-JP" altLang="en-US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番</a:t>
            </a:r>
            <a:r>
              <a:rPr kumimoji="1" lang="en-US" altLang="ja-JP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r>
              <a:rPr kumimoji="1" lang="ja-JP" altLang="en-US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号</a:t>
            </a:r>
            <a:endParaRPr kumimoji="1" lang="en-US" altLang="ja-JP" sz="656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r" defTabSz="1500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56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r" defTabSz="1500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TEL</a:t>
            </a:r>
            <a:r>
              <a:rPr kumimoji="1" lang="ja-JP" altLang="en-US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03-5643-5321 </a:t>
            </a:r>
            <a:r>
              <a:rPr kumimoji="1" lang="ja-JP" altLang="en-US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／　 </a:t>
            </a:r>
            <a:r>
              <a:rPr kumimoji="1" lang="en-US" altLang="ja-JP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FAX</a:t>
            </a:r>
            <a:r>
              <a:rPr kumimoji="1" lang="ja-JP" altLang="en-US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03-3664-6470 </a:t>
            </a:r>
            <a:r>
              <a:rPr kumimoji="1" lang="ja-JP" altLang="en-US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／　 </a:t>
            </a:r>
            <a:r>
              <a:rPr kumimoji="1" lang="en-US" altLang="ja-JP" sz="1804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e-mail</a:t>
            </a:r>
            <a:r>
              <a:rPr kumimoji="1" lang="ja-JP" altLang="en-US" sz="1804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1804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jinzai@jfa-tanzo.jp</a:t>
            </a:r>
            <a:endParaRPr kumimoji="1" lang="en-US" altLang="ja-JP" sz="1804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1660DA0-C358-8336-C9FC-6D0D8F2AB0DC}"/>
              </a:ext>
            </a:extLst>
          </p:cNvPr>
          <p:cNvSpPr/>
          <p:nvPr/>
        </p:nvSpPr>
        <p:spPr>
          <a:xfrm>
            <a:off x="9765410" y="14322184"/>
            <a:ext cx="1484699" cy="6043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2764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29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293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51058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63822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6587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89351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02116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500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4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受領印欄</a:t>
            </a:r>
          </a:p>
        </p:txBody>
      </p:sp>
      <p:graphicFrame>
        <p:nvGraphicFramePr>
          <p:cNvPr id="38" name="表 10">
            <a:extLst>
              <a:ext uri="{FF2B5EF4-FFF2-40B4-BE49-F238E27FC236}">
                <a16:creationId xmlns:a16="http://schemas.microsoft.com/office/drawing/2014/main" id="{FF395DDA-6E39-F100-8D7F-7FFF2FF67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336910"/>
              </p:ext>
            </p:extLst>
          </p:nvPr>
        </p:nvGraphicFramePr>
        <p:xfrm>
          <a:off x="670563" y="3371874"/>
          <a:ext cx="10777323" cy="627208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23067">
                  <a:extLst>
                    <a:ext uri="{9D8B030D-6E8A-4147-A177-3AD203B41FA5}">
                      <a16:colId xmlns:a16="http://schemas.microsoft.com/office/drawing/2014/main" val="2103666716"/>
                    </a:ext>
                  </a:extLst>
                </a:gridCol>
                <a:gridCol w="5391079">
                  <a:extLst>
                    <a:ext uri="{9D8B030D-6E8A-4147-A177-3AD203B41FA5}">
                      <a16:colId xmlns:a16="http://schemas.microsoft.com/office/drawing/2014/main" val="745368887"/>
                    </a:ext>
                  </a:extLst>
                </a:gridCol>
                <a:gridCol w="4863177">
                  <a:extLst>
                    <a:ext uri="{9D8B030D-6E8A-4147-A177-3AD203B41FA5}">
                      <a16:colId xmlns:a16="http://schemas.microsoft.com/office/drawing/2014/main" val="3754583298"/>
                    </a:ext>
                  </a:extLst>
                </a:gridCol>
              </a:tblGrid>
              <a:tr h="46081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2560" marR="162560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ふりがな</a:t>
                      </a:r>
                    </a:p>
                  </a:txBody>
                  <a:tcPr marL="150055" marR="150055" marT="75028" marB="750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80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所属部・課　／　役職</a:t>
                      </a:r>
                      <a:endParaRPr kumimoji="1" lang="en-US" altLang="ja-JP" sz="18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8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8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2560" marR="162560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923672"/>
                  </a:ext>
                </a:extLst>
              </a:tr>
              <a:tr h="138197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名：</a:t>
                      </a:r>
                    </a:p>
                  </a:txBody>
                  <a:tcPr marL="150055" marR="150055" marT="75028" marB="750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178887"/>
                  </a:ext>
                </a:extLst>
              </a:tr>
              <a:tr h="9490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234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 :                 @</a:t>
                      </a:r>
                      <a:endParaRPr kumimoji="1" lang="ja-JP" altLang="en-US" sz="20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20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50055" marR="150055" marT="75028" marB="7502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年齢：</a:t>
                      </a:r>
                    </a:p>
                  </a:txBody>
                  <a:tcPr marL="150055" marR="150055" marT="75028" marB="750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573170"/>
                  </a:ext>
                </a:extLst>
              </a:tr>
              <a:tr h="46081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2560" marR="162560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ふりがな</a:t>
                      </a:r>
                    </a:p>
                  </a:txBody>
                  <a:tcPr marL="150055" marR="150055" marT="75028" marB="750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80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所属部・課　／　役職</a:t>
                      </a:r>
                      <a:endParaRPr kumimoji="1" lang="en-US" altLang="ja-JP" sz="18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8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2560" marR="162560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980266"/>
                  </a:ext>
                </a:extLst>
              </a:tr>
              <a:tr h="150445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名：</a:t>
                      </a:r>
                    </a:p>
                  </a:txBody>
                  <a:tcPr marL="150055" marR="150055" marT="75028" marB="750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13305"/>
                  </a:ext>
                </a:extLst>
              </a:tr>
              <a:tr h="7552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234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 :                 @</a:t>
                      </a:r>
                      <a:endParaRPr kumimoji="1" lang="ja-JP" altLang="en-US" sz="20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20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50055" marR="150055" marT="75028" marB="7502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年齢：</a:t>
                      </a:r>
                    </a:p>
                  </a:txBody>
                  <a:tcPr marL="150055" marR="150055" marT="75028" marB="750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923837"/>
                  </a:ext>
                </a:extLst>
              </a:tr>
              <a:tr h="755296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2560" marR="162560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ご参加希望</a:t>
                      </a:r>
                      <a:r>
                        <a:rPr kumimoji="1" lang="ja-JP" altLang="en-US" sz="20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のコースに○をご記載ください。</a:t>
                      </a:r>
                    </a:p>
                  </a:txBody>
                  <a:tcPr marL="150055" marR="150055" marT="75028" marB="7502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Ａコース　　・　Ｂコース</a:t>
                      </a:r>
                    </a:p>
                  </a:txBody>
                  <a:tcPr marL="150055" marR="150055" marT="75028" marB="750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839832"/>
                  </a:ext>
                </a:extLst>
              </a:tr>
            </a:tbl>
          </a:graphicData>
        </a:graphic>
      </p:graphicFrame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FCA8146-9F4F-348D-CC63-527D71C94B0F}"/>
              </a:ext>
            </a:extLst>
          </p:cNvPr>
          <p:cNvSpPr/>
          <p:nvPr/>
        </p:nvSpPr>
        <p:spPr>
          <a:xfrm>
            <a:off x="1554157" y="15025373"/>
            <a:ext cx="4762174" cy="5835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2764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29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293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51058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63822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6587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89351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02116" algn="l" defTabSz="162552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500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97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一般社団法人 日本鍛造協会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91E5090-7C01-6347-8D17-25EA2E98098A}"/>
              </a:ext>
            </a:extLst>
          </p:cNvPr>
          <p:cNvGrpSpPr/>
          <p:nvPr/>
        </p:nvGrpSpPr>
        <p:grpSpPr>
          <a:xfrm>
            <a:off x="5910158" y="9864217"/>
            <a:ext cx="5537728" cy="605616"/>
            <a:chOff x="2837793" y="7487570"/>
            <a:chExt cx="3770967" cy="369047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B8861048-1B16-CC34-9869-5ED0ED83575F}"/>
                </a:ext>
              </a:extLst>
            </p:cNvPr>
            <p:cNvSpPr/>
            <p:nvPr/>
          </p:nvSpPr>
          <p:spPr>
            <a:xfrm>
              <a:off x="2837793" y="7487570"/>
              <a:ext cx="3715407" cy="36828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rtl="0">
                <a:defRPr lang="ja-jp"/>
              </a:defPPr>
              <a:lvl1pPr marL="0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812764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25529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438293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251058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063822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876587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689351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6502116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2800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0982361E-CCE6-5957-E881-5F90A0DD619F}"/>
                </a:ext>
              </a:extLst>
            </p:cNvPr>
            <p:cNvSpPr/>
            <p:nvPr/>
          </p:nvSpPr>
          <p:spPr>
            <a:xfrm>
              <a:off x="2913062" y="7501017"/>
              <a:ext cx="3695698" cy="355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rtl="0">
                <a:defRPr lang="ja-jp"/>
              </a:defPPr>
              <a:lvl1pPr marL="0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812764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25529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438293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251058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063822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876587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689351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6502116" algn="l" defTabSz="162552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2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申込締切：令和６年６月２５日（火）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7185067"/>
      </p:ext>
    </p:extLst>
  </p:cSld>
  <p:clrMapOvr>
    <a:masterClrMapping/>
  </p:clrMapOvr>
</p:sld>
</file>

<file path=ppt/theme/theme1.xml><?xml version="1.0" encoding="utf-8"?>
<a:theme xmlns:a="http://schemas.openxmlformats.org/drawingml/2006/main" name="3_カスタム デザイン">
  <a:themeElements>
    <a:clrScheme name="Custom 8">
      <a:dk1>
        <a:srgbClr val="344E62"/>
      </a:dk1>
      <a:lt1>
        <a:srgbClr val="FFFFFF"/>
      </a:lt1>
      <a:dk2>
        <a:srgbClr val="000000"/>
      </a:dk2>
      <a:lt2>
        <a:srgbClr val="FFFFFF"/>
      </a:lt2>
      <a:accent1>
        <a:srgbClr val="344E62"/>
      </a:accent1>
      <a:accent2>
        <a:srgbClr val="D4D9DD"/>
      </a:accent2>
      <a:accent3>
        <a:srgbClr val="617483"/>
      </a:accent3>
      <a:accent4>
        <a:srgbClr val="FFFFFF"/>
      </a:accent4>
      <a:accent5>
        <a:srgbClr val="FFFFFF"/>
      </a:accent5>
      <a:accent6>
        <a:srgbClr val="FFFFFF"/>
      </a:accent6>
      <a:hlink>
        <a:srgbClr val="344E62"/>
      </a:hlink>
      <a:folHlink>
        <a:srgbClr val="617483"/>
      </a:folHlink>
    </a:clrScheme>
    <a:fontScheme name="Custom 18">
      <a:majorFont>
        <a:latin typeface="Bodoni MT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3585981_TF44704734_Win32" id="{B4BC5E20-C56C-46AF-BCF7-15B4C970EC00}" vid="{8C35B3DF-73E8-41BD-AC9E-B871019E72ED}"/>
    </a:ext>
  </a:extLst>
</a:theme>
</file>

<file path=ppt/theme/theme2.xml><?xml version="1.0" encoding="utf-8"?>
<a:theme xmlns:a="http://schemas.openxmlformats.org/drawingml/2006/main" name="Office テーマ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ビジネス製品の概要のプレゼンテーション</Template>
  <TotalTime>4</TotalTime>
  <Words>166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Avenir Next LT Pro</vt:lpstr>
      <vt:lpstr>Univers</vt:lpstr>
      <vt:lpstr>3_カスタム 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PC006</dc:creator>
  <cp:lastModifiedBy>PC006</cp:lastModifiedBy>
  <cp:revision>2</cp:revision>
  <dcterms:created xsi:type="dcterms:W3CDTF">2024-04-23T04:13:05Z</dcterms:created>
  <dcterms:modified xsi:type="dcterms:W3CDTF">2024-04-23T07:04:05Z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74065800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