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1" r:id="rId2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46F890A9-2807-4EBB-B81D-B2AA78EC7F39}" styleName="濃色スタイル 2 - アクセント 5/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35" d="100"/>
          <a:sy n="35" d="100"/>
        </p:scale>
        <p:origin x="224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B8BA-2DE5-4943-8A16-7ED8B4561EAB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0090-F90A-4683-91AA-D1074C5D5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5335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B8BA-2DE5-4943-8A16-7ED8B4561EAB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0090-F90A-4683-91AA-D1074C5D5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5426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B8BA-2DE5-4943-8A16-7ED8B4561EAB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0090-F90A-4683-91AA-D1074C5D5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905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B8BA-2DE5-4943-8A16-7ED8B4561EAB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0090-F90A-4683-91AA-D1074C5D5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710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82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B8BA-2DE5-4943-8A16-7ED8B4561EAB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0090-F90A-4683-91AA-D1074C5D5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7350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B8BA-2DE5-4943-8A16-7ED8B4561EAB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0090-F90A-4683-91AA-D1074C5D5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4840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B8BA-2DE5-4943-8A16-7ED8B4561EAB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0090-F90A-4683-91AA-D1074C5D5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4834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B8BA-2DE5-4943-8A16-7ED8B4561EAB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0090-F90A-4683-91AA-D1074C5D5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135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B8BA-2DE5-4943-8A16-7ED8B4561EAB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0090-F90A-4683-91AA-D1074C5D5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986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B8BA-2DE5-4943-8A16-7ED8B4561EAB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0090-F90A-4683-91AA-D1074C5D5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6903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B8BA-2DE5-4943-8A16-7ED8B4561EAB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0090-F90A-4683-91AA-D1074C5D5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8793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10B8BA-2DE5-4943-8A16-7ED8B4561EAB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E60090-F90A-4683-91AA-D1074C5D5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4466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1">
            <a:extLst>
              <a:ext uri="{FF2B5EF4-FFF2-40B4-BE49-F238E27FC236}">
                <a16:creationId xmlns:a16="http://schemas.microsoft.com/office/drawing/2014/main" id="{82383C09-05F9-9063-A039-51ACF8A46C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675" y="357129"/>
            <a:ext cx="10894643" cy="1073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121920" tIns="14584" rIns="121920" bIns="14584" anchor="t" anchorCtr="0" upright="1">
            <a:noAutofit/>
          </a:bodyPr>
          <a:lstStyle/>
          <a:p>
            <a:pPr indent="919963" algn="ctr">
              <a:lnSpc>
                <a:spcPct val="107000"/>
              </a:lnSpc>
              <a:spcAft>
                <a:spcPts val="1318"/>
              </a:spcAft>
            </a:pPr>
            <a:r>
              <a:rPr lang="ja-JP" altLang="en-US" sz="1641" b="1" dirty="0">
                <a:latin typeface="Calibri" panose="020F050202020403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送付先：日本鍛造協会　</a:t>
            </a:r>
            <a:r>
              <a:rPr lang="en-US" sz="1641" b="1" dirty="0">
                <a:latin typeface="Times New Roman" panose="02020603050405020304" pitchFamily="18" charset="0"/>
                <a:ea typeface="ＭＳ ゴシック" panose="020B0609070205080204" pitchFamily="49" charset="-128"/>
                <a:cs typeface="Arial" panose="020B0604020202020204" pitchFamily="34" charset="0"/>
              </a:rPr>
              <a:t>FAX 03-3664-6470</a:t>
            </a:r>
            <a:r>
              <a:rPr lang="ja-JP" altLang="en-US" sz="1641" b="1" dirty="0">
                <a:latin typeface="Times New Roman" panose="02020603050405020304" pitchFamily="18" charset="0"/>
                <a:ea typeface="ＭＳ ゴシック" panose="020B0609070205080204" pitchFamily="49" charset="-128"/>
                <a:cs typeface="Arial" panose="020B0604020202020204" pitchFamily="34" charset="0"/>
              </a:rPr>
              <a:t>　</a:t>
            </a:r>
            <a:r>
              <a:rPr lang="en-US" sz="1641" b="1" spc="-161" dirty="0">
                <a:latin typeface="Times New Roman" panose="02020603050405020304" pitchFamily="18" charset="0"/>
                <a:ea typeface="ＭＳ ゴシック" panose="020B0609070205080204" pitchFamily="49" charset="-128"/>
                <a:cs typeface="Arial" panose="020B0604020202020204" pitchFamily="34" charset="0"/>
              </a:rPr>
              <a:t> e-mail</a:t>
            </a:r>
            <a:r>
              <a:rPr lang="ja-JP" altLang="en-US" sz="1641" b="1" spc="-161" dirty="0">
                <a:latin typeface="Times New Roman" panose="02020603050405020304" pitchFamily="18" charset="0"/>
                <a:ea typeface="ＭＳ ゴシック" panose="020B0609070205080204" pitchFamily="49" charset="-128"/>
                <a:cs typeface="Arial" panose="020B0604020202020204" pitchFamily="34" charset="0"/>
              </a:rPr>
              <a:t>：</a:t>
            </a:r>
            <a:r>
              <a:rPr lang="en-US" sz="1641" b="1" spc="-161" dirty="0">
                <a:latin typeface="Times New Roman" panose="02020603050405020304" pitchFamily="18" charset="0"/>
                <a:ea typeface="ＭＳ ゴシック" panose="020B0609070205080204" pitchFamily="49" charset="-128"/>
                <a:cs typeface="Arial" panose="020B0604020202020204" pitchFamily="34" charset="0"/>
              </a:rPr>
              <a:t>jinzai@jfa-tanzo.jp</a:t>
            </a:r>
            <a:endParaRPr lang="ja-JP" altLang="en-US" sz="1641" dirty="0">
              <a:latin typeface="Calibri" panose="020F050202020403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1318"/>
              </a:spcAft>
            </a:pPr>
            <a:r>
              <a:rPr lang="ja-JP" altLang="en-US" sz="1641" b="1" spc="-161" dirty="0">
                <a:latin typeface="Calibri" panose="020F050202020403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（お手数ですが</a:t>
            </a:r>
            <a:r>
              <a:rPr lang="en-US" sz="1641" b="1" spc="-161" dirty="0">
                <a:latin typeface="Times New Roman" panose="02020603050405020304" pitchFamily="18" charset="0"/>
                <a:ea typeface="ＭＳ ゴシック" panose="020B0609070205080204" pitchFamily="49" charset="-128"/>
                <a:cs typeface="Arial" panose="020B0604020202020204" pitchFamily="34" charset="0"/>
              </a:rPr>
              <a:t>FAX</a:t>
            </a:r>
            <a:r>
              <a:rPr lang="ja-JP" altLang="en-US" sz="1641" b="1" spc="-161" dirty="0">
                <a:latin typeface="Times New Roman" panose="02020603050405020304" pitchFamily="18" charset="0"/>
                <a:ea typeface="ＭＳ ゴシック" panose="020B0609070205080204" pitchFamily="49" charset="-128"/>
                <a:cs typeface="Arial" panose="020B0604020202020204" pitchFamily="34" charset="0"/>
              </a:rPr>
              <a:t>、又はメール</a:t>
            </a:r>
            <a:r>
              <a:rPr lang="ja-JP" altLang="en-US" sz="1641" b="1" spc="-161" dirty="0">
                <a:latin typeface="Calibri" panose="020F050202020403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送信後、確認のため電話にてご一報ください。</a:t>
            </a:r>
            <a:r>
              <a:rPr lang="en-US" sz="1641" b="1" spc="-161" dirty="0">
                <a:latin typeface="Times New Roman" panose="02020603050405020304" pitchFamily="18" charset="0"/>
                <a:ea typeface="ＭＳ ゴシック" panose="020B0609070205080204" pitchFamily="49" charset="-128"/>
                <a:cs typeface="Arial" panose="020B0604020202020204" pitchFamily="34" charset="0"/>
              </a:rPr>
              <a:t>TEL 03-5643-5321</a:t>
            </a:r>
            <a:r>
              <a:rPr lang="ja-JP" altLang="en-US" sz="1641" b="1" spc="-161" dirty="0">
                <a:latin typeface="Times New Roman" panose="02020603050405020304" pitchFamily="18" charset="0"/>
                <a:ea typeface="ＭＳ ゴシック" panose="020B0609070205080204" pitchFamily="49" charset="-128"/>
                <a:cs typeface="Arial" panose="020B0604020202020204" pitchFamily="34" charset="0"/>
              </a:rPr>
              <a:t>）</a:t>
            </a:r>
            <a:endParaRPr lang="ja-JP" altLang="en-US" sz="1641" dirty="0">
              <a:latin typeface="Calibri" panose="020F050202020403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3" name="Text Box 25">
            <a:extLst>
              <a:ext uri="{FF2B5EF4-FFF2-40B4-BE49-F238E27FC236}">
                <a16:creationId xmlns:a16="http://schemas.microsoft.com/office/drawing/2014/main" id="{09081A3D-5F53-632D-75C7-3E885F5E0F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604" y="1285868"/>
            <a:ext cx="10030792" cy="450028"/>
          </a:xfrm>
          <a:prstGeom prst="rect">
            <a:avLst/>
          </a:prstGeom>
          <a:noFill/>
          <a:ln w="28575">
            <a:solidFill>
              <a:srgbClr val="FF0000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vert="horz" wrap="square" lIns="121920" tIns="14584" rIns="121920" bIns="14584" anchor="ctr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318"/>
              </a:spcAft>
            </a:pPr>
            <a:r>
              <a:rPr lang="ja-JP" altLang="en-US" sz="1971" b="1" dirty="0">
                <a:ea typeface="メイリオ" panose="020B0604030504040204" pitchFamily="50" charset="-128"/>
                <a:cs typeface="メイリオ" panose="020B0604030504040204" pitchFamily="50" charset="-128"/>
              </a:rPr>
              <a:t>令和６年度　</a:t>
            </a:r>
            <a:r>
              <a:rPr lang="ja-JP" altLang="en-US" sz="2297" b="1" dirty="0">
                <a:ea typeface="メイリオ" panose="020B0604030504040204" pitchFamily="50" charset="-128"/>
                <a:cs typeface="メイリオ" panose="020B0604030504040204" pitchFamily="50" charset="-128"/>
              </a:rPr>
              <a:t>「金属熱処理通信講座」 受講申込書</a:t>
            </a:r>
            <a:endParaRPr lang="ja-JP" altLang="en-US" sz="1805" dirty="0"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6" name="テキスト ボックス 4">
            <a:extLst>
              <a:ext uri="{FF2B5EF4-FFF2-40B4-BE49-F238E27FC236}">
                <a16:creationId xmlns:a16="http://schemas.microsoft.com/office/drawing/2014/main" id="{27E784F7-A2A7-E739-AC45-B4A78344CA55}"/>
              </a:ext>
            </a:extLst>
          </p:cNvPr>
          <p:cNvSpPr txBox="1"/>
          <p:nvPr/>
        </p:nvSpPr>
        <p:spPr>
          <a:xfrm>
            <a:off x="1350759" y="13436987"/>
            <a:ext cx="9490473" cy="528681"/>
          </a:xfrm>
          <a:prstGeom prst="rect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150055" tIns="75026" rIns="150055" bIns="7502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08373" indent="-208373">
              <a:lnSpc>
                <a:spcPct val="107000"/>
              </a:lnSpc>
              <a:spcAft>
                <a:spcPts val="1318"/>
              </a:spcAft>
            </a:pPr>
            <a:r>
              <a:rPr lang="en-US" altLang="ja-JP" sz="1639" dirty="0">
                <a:ea typeface="HG丸ｺﾞｼｯｸM-PRO" panose="020F0600000000000000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639" dirty="0">
                <a:ea typeface="HG丸ｺﾞｼｯｸM-PRO" panose="020F0600000000000000" pitchFamily="50" charset="-128"/>
                <a:cs typeface="メイリオ" panose="020B0604030504040204" pitchFamily="50" charset="-128"/>
              </a:rPr>
              <a:t>最少催行人数に満たない場合、改めてご連絡をさせていただきます。予めご了承ください。</a:t>
            </a:r>
            <a:endParaRPr lang="ja-JP" altLang="en-US" sz="1805" dirty="0"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1432A5D-2412-0B56-9554-EA0A56643DBF}"/>
              </a:ext>
            </a:extLst>
          </p:cNvPr>
          <p:cNvSpPr txBox="1"/>
          <p:nvPr/>
        </p:nvSpPr>
        <p:spPr>
          <a:xfrm>
            <a:off x="1188985" y="14013477"/>
            <a:ext cx="9597294" cy="25294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118769">
              <a:lnSpc>
                <a:spcPct val="107000"/>
              </a:lnSpc>
              <a:spcAft>
                <a:spcPts val="1318"/>
              </a:spcAft>
            </a:pPr>
            <a:r>
              <a:rPr lang="ja-JP" altLang="ja-JP" sz="1641" dirty="0"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いずれかに☑をお願いします。　</a:t>
            </a:r>
            <a:endParaRPr lang="ja-JP" altLang="ja-JP" sz="1641" dirty="0">
              <a:latin typeface="Calibri" panose="020F050202020403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1318"/>
              </a:spcAft>
            </a:pPr>
            <a:r>
              <a:rPr lang="ja-JP" altLang="ja-JP" sz="1641" dirty="0">
                <a:solidFill>
                  <a:srgbClr val="000000"/>
                </a:solidFill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所属</a:t>
            </a:r>
            <a:r>
              <a:rPr lang="ja-JP" altLang="ja-JP" sz="1641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altLang="ja-JP" sz="1641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</a:t>
            </a:r>
            <a:r>
              <a:rPr lang="ja-JP" altLang="ja-JP" sz="1641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□ 日本鍛造協会　会員</a:t>
            </a:r>
          </a:p>
          <a:p>
            <a:pPr>
              <a:lnSpc>
                <a:spcPct val="107000"/>
              </a:lnSpc>
              <a:spcAft>
                <a:spcPts val="1318"/>
              </a:spcAft>
            </a:pPr>
            <a:r>
              <a:rPr lang="ja-JP" altLang="ja-JP" sz="1641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　　　</a:t>
            </a:r>
            <a:r>
              <a:rPr lang="ja-JP" altLang="en-US" sz="1641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</a:t>
            </a:r>
            <a:r>
              <a:rPr lang="ja-JP" altLang="ja-JP" sz="1641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□ 日本金属熱処理工業会　</a:t>
            </a:r>
            <a:r>
              <a:rPr lang="en-US" altLang="ja-JP" sz="1641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</a:t>
            </a:r>
            <a:r>
              <a:rPr lang="ja-JP" altLang="ja-JP" sz="1641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会員</a:t>
            </a:r>
          </a:p>
          <a:p>
            <a:pPr indent="583439">
              <a:lnSpc>
                <a:spcPct val="107000"/>
              </a:lnSpc>
              <a:spcAft>
                <a:spcPts val="1318"/>
              </a:spcAft>
            </a:pPr>
            <a:r>
              <a:rPr lang="en-US" altLang="ja-JP" sz="1641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ja-JP" altLang="ja-JP" sz="1641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□ 協賛団体（日本金属プレス工業協会　日本鋳造協会　日本鋳鍛鋼会）会員</a:t>
            </a:r>
            <a:r>
              <a:rPr lang="en-US" altLang="ja-JP" sz="1641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</a:t>
            </a:r>
            <a:r>
              <a:rPr lang="ja-JP" altLang="ja-JP" sz="1641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altLang="ja-JP" sz="1641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    </a:t>
            </a:r>
            <a:endParaRPr lang="ja-JP" altLang="ja-JP" sz="1641" dirty="0">
              <a:latin typeface="Calibri" panose="020F050202020403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indent="583439">
              <a:lnSpc>
                <a:spcPct val="107000"/>
              </a:lnSpc>
              <a:spcAft>
                <a:spcPts val="1318"/>
              </a:spcAft>
            </a:pPr>
            <a:r>
              <a:rPr lang="en-US" altLang="ja-JP" sz="1641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ja-JP" altLang="ja-JP" sz="1641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□ その他</a:t>
            </a:r>
          </a:p>
          <a:p>
            <a:endParaRPr kumimoji="1" lang="ja-JP" altLang="en-US" sz="1641" dirty="0" err="1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F32CD8D-C38E-1F12-62F9-D1ED3BCCE3C9}"/>
              </a:ext>
            </a:extLst>
          </p:cNvPr>
          <p:cNvSpPr txBox="1"/>
          <p:nvPr/>
        </p:nvSpPr>
        <p:spPr>
          <a:xfrm>
            <a:off x="-197979" y="1820855"/>
            <a:ext cx="11529247" cy="282763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>
              <a:lnSpc>
                <a:spcPts val="2619"/>
              </a:lnSpc>
              <a:spcAft>
                <a:spcPts val="1318"/>
              </a:spcAft>
            </a:pPr>
            <a:r>
              <a:rPr lang="ja-JP" altLang="ja-JP" sz="1641" dirty="0">
                <a:latin typeface="Calibri" panose="020F050202020403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　　</a:t>
            </a:r>
            <a:r>
              <a:rPr lang="ja-JP" altLang="ja-JP" sz="1641" dirty="0">
                <a:latin typeface="ＭＳ 明朝" panose="02020609040205080304" pitchFamily="17" charset="-128"/>
                <a:ea typeface="Meiryo UI" panose="020B0604030504040204" pitchFamily="50" charset="-128"/>
                <a:cs typeface="Arial" panose="020B0604020202020204" pitchFamily="34" charset="0"/>
              </a:rPr>
              <a:t>申込日　　令和　６　年</a:t>
            </a:r>
            <a:r>
              <a:rPr lang="ja-JP" altLang="ja-JP" sz="1641" dirty="0">
                <a:latin typeface="Calibri" panose="020F050202020403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 </a:t>
            </a:r>
            <a:r>
              <a:rPr lang="ja-JP" altLang="ja-JP" sz="1641" dirty="0">
                <a:latin typeface="ＭＳ 明朝" panose="02020609040205080304" pitchFamily="17" charset="-128"/>
                <a:ea typeface="Meiryo UI" panose="020B0604030504040204" pitchFamily="50" charset="-128"/>
                <a:cs typeface="Arial" panose="020B0604020202020204" pitchFamily="34" charset="0"/>
              </a:rPr>
              <a:t>　　　</a:t>
            </a:r>
            <a:r>
              <a:rPr lang="ja-JP" altLang="ja-JP" sz="1641" dirty="0">
                <a:latin typeface="Calibri" panose="020F050202020403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  </a:t>
            </a:r>
            <a:r>
              <a:rPr lang="ja-JP" altLang="ja-JP" sz="1641" dirty="0">
                <a:latin typeface="ＭＳ 明朝" panose="02020609040205080304" pitchFamily="17" charset="-128"/>
                <a:ea typeface="Meiryo UI" panose="020B0604030504040204" pitchFamily="50" charset="-128"/>
                <a:cs typeface="Arial" panose="020B0604020202020204" pitchFamily="34" charset="0"/>
              </a:rPr>
              <a:t>月　</a:t>
            </a:r>
            <a:r>
              <a:rPr lang="ja-JP" altLang="ja-JP" sz="1641" dirty="0">
                <a:latin typeface="Calibri" panose="020F050202020403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 </a:t>
            </a:r>
            <a:r>
              <a:rPr lang="ja-JP" altLang="ja-JP" sz="1641" dirty="0">
                <a:latin typeface="ＭＳ 明朝" panose="02020609040205080304" pitchFamily="17" charset="-128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ja-JP" altLang="ja-JP" sz="1641" dirty="0">
                <a:latin typeface="Calibri" panose="020F050202020403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  </a:t>
            </a:r>
            <a:r>
              <a:rPr lang="ja-JP" altLang="ja-JP" sz="1641" dirty="0">
                <a:latin typeface="ＭＳ 明朝" panose="02020609040205080304" pitchFamily="17" charset="-128"/>
                <a:ea typeface="Meiryo UI" panose="020B0604030504040204" pitchFamily="50" charset="-128"/>
                <a:cs typeface="Arial" panose="020B0604020202020204" pitchFamily="34" charset="0"/>
              </a:rPr>
              <a:t>　日</a:t>
            </a:r>
            <a:endParaRPr lang="ja-JP" altLang="ja-JP" sz="1641" dirty="0">
              <a:latin typeface="Calibri" panose="020F050202020403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>
              <a:lnSpc>
                <a:spcPts val="2619"/>
              </a:lnSpc>
              <a:spcAft>
                <a:spcPts val="985"/>
              </a:spcAft>
            </a:pPr>
            <a:r>
              <a:rPr lang="ja-JP" altLang="ja-JP" sz="1641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　　　　　　　　　　　　　　 　　　　　　　　　　　</a:t>
            </a:r>
            <a:r>
              <a:rPr lang="en-US" altLang="ja-JP" sz="1641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                                         </a:t>
            </a:r>
            <a:r>
              <a:rPr lang="ja-JP" altLang="ja-JP" sz="1641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〒</a:t>
            </a:r>
          </a:p>
          <a:p>
            <a:pPr indent="3000554">
              <a:lnSpc>
                <a:spcPct val="150000"/>
              </a:lnSpc>
              <a:spcAft>
                <a:spcPts val="985"/>
              </a:spcAft>
            </a:pPr>
            <a:r>
              <a:rPr lang="en-US" altLang="ja-JP" sz="1641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                             </a:t>
            </a:r>
            <a:r>
              <a:rPr lang="ja-JP" altLang="ja-JP" sz="1641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所 在 地：</a:t>
            </a:r>
          </a:p>
          <a:p>
            <a:pPr indent="3000554">
              <a:lnSpc>
                <a:spcPct val="150000"/>
              </a:lnSpc>
              <a:spcAft>
                <a:spcPts val="985"/>
              </a:spcAft>
            </a:pPr>
            <a:r>
              <a:rPr lang="en-US" altLang="ja-JP" sz="1641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                             </a:t>
            </a:r>
            <a:r>
              <a:rPr lang="ja-JP" altLang="ja-JP" sz="1641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会 社 名：</a:t>
            </a:r>
          </a:p>
          <a:p>
            <a:pPr indent="3000554">
              <a:lnSpc>
                <a:spcPct val="150000"/>
              </a:lnSpc>
              <a:spcAft>
                <a:spcPts val="985"/>
              </a:spcAft>
            </a:pPr>
            <a:r>
              <a:rPr lang="en-US" altLang="ja-JP" sz="1641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                             </a:t>
            </a:r>
            <a:r>
              <a:rPr lang="ja-JP" altLang="ja-JP" sz="1641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申 込 者：役　職</a:t>
            </a:r>
          </a:p>
          <a:p>
            <a:r>
              <a:rPr lang="en-US" altLang="ja-JP" sz="1641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                                                                                                  </a:t>
            </a:r>
            <a:r>
              <a:rPr lang="ja-JP" altLang="ja-JP" sz="1641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氏　名</a:t>
            </a:r>
            <a:r>
              <a:rPr lang="en-US" altLang="ja-JP" sz="1641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       </a:t>
            </a:r>
            <a:r>
              <a:rPr lang="ja-JP" altLang="en-US" sz="1641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　　　　　　　　　</a:t>
            </a:r>
            <a:r>
              <a:rPr lang="en-US" altLang="ja-JP" sz="1641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      </a:t>
            </a:r>
            <a:r>
              <a:rPr lang="ja-JP" altLang="ja-JP" sz="1641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　　　　　　　　　　　　　　　</a:t>
            </a:r>
            <a:r>
              <a:rPr lang="en-US" altLang="ja-JP" sz="1641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</a:t>
            </a:r>
            <a:r>
              <a:rPr lang="ja-JP" altLang="ja-JP" sz="1641" dirty="0">
                <a:solidFill>
                  <a:srgbClr val="A6A6A6"/>
                </a:solidFill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㊞</a:t>
            </a:r>
            <a:endParaRPr lang="ja-JP" altLang="ja-JP" sz="1641" dirty="0">
              <a:latin typeface="Calibri" panose="020F050202020403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4698D16D-E984-DE42-6135-3105ACC1B1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086263"/>
              </p:ext>
            </p:extLst>
          </p:nvPr>
        </p:nvGraphicFramePr>
        <p:xfrm>
          <a:off x="931789" y="4719795"/>
          <a:ext cx="10289864" cy="5365201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4484216">
                  <a:extLst>
                    <a:ext uri="{9D8B030D-6E8A-4147-A177-3AD203B41FA5}">
                      <a16:colId xmlns:a16="http://schemas.microsoft.com/office/drawing/2014/main" val="922050628"/>
                    </a:ext>
                  </a:extLst>
                </a:gridCol>
                <a:gridCol w="2676516">
                  <a:extLst>
                    <a:ext uri="{9D8B030D-6E8A-4147-A177-3AD203B41FA5}">
                      <a16:colId xmlns:a16="http://schemas.microsoft.com/office/drawing/2014/main" val="310660059"/>
                    </a:ext>
                  </a:extLst>
                </a:gridCol>
                <a:gridCol w="3129132">
                  <a:extLst>
                    <a:ext uri="{9D8B030D-6E8A-4147-A177-3AD203B41FA5}">
                      <a16:colId xmlns:a16="http://schemas.microsoft.com/office/drawing/2014/main" val="567038308"/>
                    </a:ext>
                  </a:extLst>
                </a:gridCol>
              </a:tblGrid>
              <a:tr h="5118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ja-JP" sz="2300" b="1" kern="1200" dirty="0">
                          <a:solidFill>
                            <a:schemeClr val="bg1"/>
                          </a:solidFill>
                          <a:effectLst/>
                        </a:rPr>
                        <a:t>受 </a:t>
                      </a:r>
                      <a:r>
                        <a:rPr kumimoji="1" lang="ja-JP" altLang="en-US" sz="2300" b="1" kern="1200" dirty="0">
                          <a:solidFill>
                            <a:schemeClr val="bg1"/>
                          </a:solidFill>
                          <a:effectLst/>
                        </a:rPr>
                        <a:t>　</a:t>
                      </a:r>
                      <a:r>
                        <a:rPr kumimoji="1" lang="ja-JP" altLang="ja-JP" sz="2300" b="1" kern="1200" dirty="0">
                          <a:solidFill>
                            <a:schemeClr val="bg1"/>
                          </a:solidFill>
                          <a:effectLst/>
                        </a:rPr>
                        <a:t>講</a:t>
                      </a:r>
                      <a:r>
                        <a:rPr kumimoji="1" lang="ja-JP" altLang="en-US" sz="2300" b="1" kern="1200" dirty="0">
                          <a:solidFill>
                            <a:schemeClr val="bg1"/>
                          </a:solidFill>
                          <a:effectLst/>
                        </a:rPr>
                        <a:t>　</a:t>
                      </a:r>
                      <a:r>
                        <a:rPr kumimoji="1" lang="ja-JP" altLang="ja-JP" sz="2300" b="1" kern="1200" dirty="0">
                          <a:solidFill>
                            <a:schemeClr val="bg1"/>
                          </a:solidFill>
                          <a:effectLst/>
                        </a:rPr>
                        <a:t> 者</a:t>
                      </a:r>
                      <a:r>
                        <a:rPr kumimoji="1" lang="ja-JP" altLang="en-US" sz="2300" b="1" kern="1200" dirty="0">
                          <a:solidFill>
                            <a:schemeClr val="bg1"/>
                          </a:solidFill>
                          <a:effectLst/>
                        </a:rPr>
                        <a:t>　</a:t>
                      </a:r>
                      <a:r>
                        <a:rPr kumimoji="1" lang="ja-JP" altLang="ja-JP" sz="2300" b="1" kern="1200" dirty="0">
                          <a:solidFill>
                            <a:schemeClr val="bg1"/>
                          </a:solidFill>
                          <a:effectLst/>
                        </a:rPr>
                        <a:t> 名</a:t>
                      </a:r>
                      <a:endParaRPr kumimoji="1" lang="ja-JP" altLang="en-US" sz="2300" dirty="0"/>
                    </a:p>
                  </a:txBody>
                  <a:tcPr marL="150055" marR="150055" marT="75026" marB="750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ja-JP" sz="1800" b="1" kern="1200" dirty="0">
                          <a:solidFill>
                            <a:schemeClr val="bg1"/>
                          </a:solidFill>
                          <a:effectLst/>
                        </a:rPr>
                        <a:t>所属部課及び役職名</a:t>
                      </a:r>
                      <a:endParaRPr kumimoji="1" lang="ja-JP" altLang="en-US" sz="1800" dirty="0"/>
                    </a:p>
                  </a:txBody>
                  <a:tcPr marL="150055" marR="150055" marT="75026" marB="750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700" dirty="0"/>
                        <a:t>※</a:t>
                      </a:r>
                      <a:r>
                        <a:rPr kumimoji="1" lang="ja-JP" altLang="en-US" sz="1700" dirty="0"/>
                        <a:t>　生年月日</a:t>
                      </a:r>
                    </a:p>
                  </a:txBody>
                  <a:tcPr marL="150055" marR="150055" marT="75026" marB="750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4649426"/>
                  </a:ext>
                </a:extLst>
              </a:tr>
              <a:tr h="165060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/>
                        <a:t>ふりがな</a:t>
                      </a:r>
                      <a:endParaRPr kumimoji="1" lang="en-US" altLang="ja-JP" sz="2000" dirty="0"/>
                    </a:p>
                    <a:p>
                      <a:pPr algn="l"/>
                      <a:endParaRPr kumimoji="1" lang="en-US" altLang="ja-JP" sz="2600" dirty="0"/>
                    </a:p>
                    <a:p>
                      <a:pPr algn="l"/>
                      <a:endParaRPr kumimoji="1" lang="en-US" altLang="ja-JP" sz="2600" dirty="0"/>
                    </a:p>
                    <a:p>
                      <a:pPr algn="l"/>
                      <a:endParaRPr kumimoji="1" lang="ja-JP" altLang="en-US" sz="2600" dirty="0"/>
                    </a:p>
                  </a:txBody>
                  <a:tcPr marL="150055" marR="150055" marT="75026" marB="750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100" dirty="0"/>
                    </a:p>
                  </a:txBody>
                  <a:tcPr marL="150055" marR="150055" marT="75026" marB="750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300" dirty="0">
                          <a:solidFill>
                            <a:schemeClr val="tx1"/>
                          </a:solidFill>
                        </a:rPr>
                        <a:t>　　年　　月　　日</a:t>
                      </a:r>
                      <a:endParaRPr kumimoji="1" lang="en-US" altLang="ja-JP" sz="2300" dirty="0">
                        <a:solidFill>
                          <a:schemeClr val="tx1"/>
                        </a:solidFill>
                      </a:endParaRPr>
                    </a:p>
                  </a:txBody>
                  <a:tcPr marL="150055" marR="150055" marT="75026" marB="750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0265229"/>
                  </a:ext>
                </a:extLst>
              </a:tr>
              <a:tr h="155056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/>
                        <a:t>ふりがな</a:t>
                      </a:r>
                      <a:endParaRPr kumimoji="1" lang="en-US" altLang="ja-JP" sz="2000" dirty="0"/>
                    </a:p>
                    <a:p>
                      <a:pPr algn="l"/>
                      <a:endParaRPr kumimoji="1" lang="ja-JP" altLang="en-US" sz="2000" dirty="0"/>
                    </a:p>
                    <a:p>
                      <a:pPr algn="l"/>
                      <a:endParaRPr kumimoji="1" lang="en-US" altLang="ja-JP" sz="2600" dirty="0"/>
                    </a:p>
                    <a:p>
                      <a:pPr algn="l"/>
                      <a:endParaRPr kumimoji="1" lang="ja-JP" altLang="en-US" sz="2600" dirty="0"/>
                    </a:p>
                  </a:txBody>
                  <a:tcPr marL="150055" marR="150055" marT="75026" marB="750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100" dirty="0"/>
                    </a:p>
                  </a:txBody>
                  <a:tcPr marL="150055" marR="150055" marT="75026" marB="750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300" dirty="0">
                          <a:solidFill>
                            <a:schemeClr val="tx1"/>
                          </a:solidFill>
                        </a:rPr>
                        <a:t>　　年　　月　　日</a:t>
                      </a:r>
                      <a:endParaRPr kumimoji="1" lang="en-US" altLang="ja-JP" sz="2300" dirty="0">
                        <a:solidFill>
                          <a:srgbClr val="FF0000"/>
                        </a:solidFill>
                      </a:endParaRPr>
                    </a:p>
                  </a:txBody>
                  <a:tcPr marL="150055" marR="150055" marT="75026" marB="750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419713"/>
                  </a:ext>
                </a:extLst>
              </a:tr>
              <a:tr h="16506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/>
                        <a:t>ふりがな</a:t>
                      </a:r>
                      <a:endParaRPr kumimoji="1" lang="en-US" altLang="ja-JP" sz="2000" dirty="0"/>
                    </a:p>
                    <a:p>
                      <a:pPr algn="l"/>
                      <a:endParaRPr kumimoji="1" lang="en-US" altLang="ja-JP" sz="2600" dirty="0"/>
                    </a:p>
                    <a:p>
                      <a:pPr algn="l"/>
                      <a:endParaRPr kumimoji="1" lang="en-US" altLang="ja-JP" sz="2600" dirty="0"/>
                    </a:p>
                    <a:p>
                      <a:pPr algn="l"/>
                      <a:endParaRPr kumimoji="1" lang="ja-JP" altLang="en-US" sz="2600" dirty="0"/>
                    </a:p>
                  </a:txBody>
                  <a:tcPr marL="150055" marR="150055" marT="75026" marB="750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100" dirty="0"/>
                    </a:p>
                  </a:txBody>
                  <a:tcPr marL="150055" marR="150055" marT="75026" marB="750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300" dirty="0">
                          <a:solidFill>
                            <a:schemeClr val="tx1"/>
                          </a:solidFill>
                        </a:rPr>
                        <a:t>　　年　　月　　日</a:t>
                      </a:r>
                      <a:endParaRPr kumimoji="1" lang="en-US" altLang="ja-JP" sz="2300" dirty="0">
                        <a:solidFill>
                          <a:srgbClr val="FF0000"/>
                        </a:solidFill>
                      </a:endParaRPr>
                    </a:p>
                  </a:txBody>
                  <a:tcPr marL="150055" marR="150055" marT="75026" marB="750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396715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9D964C5-313B-D68C-9956-2DE4CABFD154}"/>
              </a:ext>
            </a:extLst>
          </p:cNvPr>
          <p:cNvSpPr txBox="1"/>
          <p:nvPr/>
        </p:nvSpPr>
        <p:spPr>
          <a:xfrm>
            <a:off x="789040" y="10233013"/>
            <a:ext cx="10754278" cy="9003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723" dirty="0">
                <a:ea typeface="ＭＳ ゴシック" panose="020B0609070205080204" pitchFamily="49" charset="-128"/>
                <a:cs typeface="Arial" panose="020B0604020202020204" pitchFamily="34" charset="0"/>
              </a:rPr>
              <a:t>※</a:t>
            </a:r>
            <a:r>
              <a:rPr lang="ja-JP" altLang="en-US" sz="1723" dirty="0">
                <a:ea typeface="ＭＳ ゴシック" panose="020B0609070205080204" pitchFamily="49" charset="-128"/>
                <a:cs typeface="Arial" panose="020B0604020202020204" pitchFamily="34" charset="0"/>
              </a:rPr>
              <a:t>生年月日・・・第</a:t>
            </a:r>
            <a:r>
              <a:rPr lang="en-US" altLang="ja-JP" sz="1723" dirty="0">
                <a:ea typeface="ＭＳ ゴシック" panose="020B0609070205080204" pitchFamily="49" charset="-128"/>
                <a:cs typeface="Arial" panose="020B0604020202020204" pitchFamily="34" charset="0"/>
              </a:rPr>
              <a:t>2</a:t>
            </a:r>
            <a:r>
              <a:rPr lang="ja-JP" altLang="en-US" sz="1723" dirty="0">
                <a:ea typeface="ＭＳ ゴシック" panose="020B0609070205080204" pitchFamily="49" charset="-128"/>
                <a:cs typeface="Arial" panose="020B0604020202020204" pitchFamily="34" charset="0"/>
              </a:rPr>
              <a:t>回集合講座にて、実際の熱処理現場での学習があり、保険加入のためにご記載を</a:t>
            </a:r>
            <a:endParaRPr lang="en-US" altLang="ja-JP" sz="1723" dirty="0">
              <a:ea typeface="ＭＳ ゴシック" panose="020B0609070205080204" pitchFamily="49" charset="-128"/>
              <a:cs typeface="Arial" panose="020B0604020202020204" pitchFamily="34" charset="0"/>
            </a:endParaRPr>
          </a:p>
          <a:p>
            <a:r>
              <a:rPr lang="ja-JP" altLang="en-US" sz="1723" dirty="0">
                <a:ea typeface="ＭＳ ゴシック" panose="020B0609070205080204" pitchFamily="49" charset="-128"/>
                <a:cs typeface="Arial" panose="020B0604020202020204" pitchFamily="34" charset="0"/>
              </a:rPr>
              <a:t>　　　　　　　　お願いしております。</a:t>
            </a:r>
            <a:endParaRPr lang="en-US" altLang="ja-JP" sz="1723" dirty="0">
              <a:ea typeface="ＭＳ ゴシック" panose="020B0609070205080204" pitchFamily="49" charset="-128"/>
              <a:cs typeface="Arial" panose="020B0604020202020204" pitchFamily="34" charset="0"/>
            </a:endParaRPr>
          </a:p>
          <a:p>
            <a:r>
              <a:rPr lang="ja-JP" altLang="ja-JP" sz="1805" dirty="0">
                <a:ea typeface="ＭＳ ゴシック" panose="020B0609070205080204" pitchFamily="49" charset="-128"/>
                <a:cs typeface="Arial" panose="020B0604020202020204" pitchFamily="34" charset="0"/>
              </a:rPr>
              <a:t>【連絡担当者】＊原則、書類等は受講者全員分を一括して会社宛にご送付いたします。</a:t>
            </a:r>
            <a:endParaRPr kumimoji="1" lang="ja-JP" altLang="en-US" sz="1805" dirty="0"/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9320632F-EEE6-9868-25A5-ABB5E6AA34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31713"/>
              </p:ext>
            </p:extLst>
          </p:nvPr>
        </p:nvGraphicFramePr>
        <p:xfrm>
          <a:off x="972234" y="11243829"/>
          <a:ext cx="10208974" cy="2082717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2102810">
                  <a:extLst>
                    <a:ext uri="{9D8B030D-6E8A-4147-A177-3AD203B41FA5}">
                      <a16:colId xmlns:a16="http://schemas.microsoft.com/office/drawing/2014/main" val="1662095222"/>
                    </a:ext>
                  </a:extLst>
                </a:gridCol>
                <a:gridCol w="2036308">
                  <a:extLst>
                    <a:ext uri="{9D8B030D-6E8A-4147-A177-3AD203B41FA5}">
                      <a16:colId xmlns:a16="http://schemas.microsoft.com/office/drawing/2014/main" val="2821277394"/>
                    </a:ext>
                  </a:extLst>
                </a:gridCol>
                <a:gridCol w="2397095">
                  <a:extLst>
                    <a:ext uri="{9D8B030D-6E8A-4147-A177-3AD203B41FA5}">
                      <a16:colId xmlns:a16="http://schemas.microsoft.com/office/drawing/2014/main" val="2086904539"/>
                    </a:ext>
                  </a:extLst>
                </a:gridCol>
                <a:gridCol w="3672761">
                  <a:extLst>
                    <a:ext uri="{9D8B030D-6E8A-4147-A177-3AD203B41FA5}">
                      <a16:colId xmlns:a16="http://schemas.microsoft.com/office/drawing/2014/main" val="2330837070"/>
                    </a:ext>
                  </a:extLst>
                </a:gridCol>
              </a:tblGrid>
              <a:tr h="43211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ja-JP" sz="1500" b="1" kern="1200" dirty="0">
                          <a:solidFill>
                            <a:schemeClr val="bg1"/>
                          </a:solidFill>
                          <a:effectLst/>
                        </a:rPr>
                        <a:t>ご芳名</a:t>
                      </a:r>
                      <a:endParaRPr kumimoji="1" lang="ja-JP" alt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marL="150055" marR="150055" marT="75026" marB="750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ja-JP" sz="1500" dirty="0">
                          <a:effectLst/>
                        </a:rPr>
                        <a:t>所属部課名</a:t>
                      </a:r>
                      <a:endParaRPr lang="ja-JP" sz="1500" dirty="0">
                        <a:effectLst/>
                        <a:latin typeface="Calibri" panose="020F050202020403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112543" marR="11254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ja-JP" sz="1500" dirty="0">
                          <a:effectLst/>
                        </a:rPr>
                        <a:t>役 職 名</a:t>
                      </a:r>
                      <a:endParaRPr lang="ja-JP" sz="1500" dirty="0">
                        <a:effectLst/>
                        <a:latin typeface="Calibri" panose="020F050202020403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112543" marR="11254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ja-JP" sz="1500" b="1" kern="1200" dirty="0">
                          <a:solidFill>
                            <a:schemeClr val="tx1"/>
                          </a:solidFill>
                          <a:effectLst/>
                        </a:rPr>
                        <a:t>連 絡 先</a:t>
                      </a:r>
                      <a:endParaRPr kumimoji="1" lang="ja-JP" altLang="en-US" sz="1500" dirty="0"/>
                    </a:p>
                  </a:txBody>
                  <a:tcPr marL="150055" marR="150055" marT="75026" marB="750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8886925"/>
                  </a:ext>
                </a:extLst>
              </a:tr>
              <a:tr h="550200">
                <a:tc rowSpan="3">
                  <a:txBody>
                    <a:bodyPr/>
                    <a:lstStyle/>
                    <a:p>
                      <a:endParaRPr kumimoji="1" lang="ja-JP" altLang="en-US" sz="2600" dirty="0"/>
                    </a:p>
                  </a:txBody>
                  <a:tcPr marL="150055" marR="150055" marT="75026" marB="750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kumimoji="1" lang="ja-JP" altLang="en-US" sz="2600" dirty="0"/>
                    </a:p>
                  </a:txBody>
                  <a:tcPr marL="150055" marR="150055" marT="75026" marB="750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sz="2600" dirty="0"/>
                    </a:p>
                  </a:txBody>
                  <a:tcPr marL="150055" marR="150055" marT="75026" marB="750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600" dirty="0"/>
                        <a:t>TEL:</a:t>
                      </a:r>
                      <a:endParaRPr kumimoji="1" lang="ja-JP" altLang="en-US" sz="2600" dirty="0"/>
                    </a:p>
                  </a:txBody>
                  <a:tcPr marL="150055" marR="150055" marT="75026" marB="750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285904"/>
                  </a:ext>
                </a:extLst>
              </a:tr>
              <a:tr h="55020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600" dirty="0"/>
                        <a:t>FAX:</a:t>
                      </a:r>
                      <a:endParaRPr kumimoji="1" lang="ja-JP" altLang="en-US" sz="2600" dirty="0"/>
                    </a:p>
                  </a:txBody>
                  <a:tcPr marL="150055" marR="150055" marT="75026" marB="750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5564809"/>
                  </a:ext>
                </a:extLst>
              </a:tr>
              <a:tr h="55020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2600" dirty="0"/>
                        <a:t>e-mail:</a:t>
                      </a:r>
                      <a:endParaRPr kumimoji="1" lang="ja-JP" altLang="en-US" sz="2600" dirty="0"/>
                    </a:p>
                  </a:txBody>
                  <a:tcPr marL="150055" marR="150055" marT="75026" marB="750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3300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1498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231</Words>
  <Application>Microsoft Office PowerPoint</Application>
  <PresentationFormat>ユーザー設定</PresentationFormat>
  <Paragraphs>37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HG丸ｺﾞｼｯｸM-PRO</vt:lpstr>
      <vt:lpstr>Meiryo UI</vt:lpstr>
      <vt:lpstr>ＭＳ ゴシック</vt:lpstr>
      <vt:lpstr>ＭＳ 明朝</vt:lpstr>
      <vt:lpstr>メイリオ</vt:lpstr>
      <vt:lpstr>Aptos</vt:lpstr>
      <vt:lpstr>Aptos Display</vt:lpstr>
      <vt:lpstr>Arial</vt:lpstr>
      <vt:lpstr>Calibri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PC006</dc:creator>
  <cp:lastModifiedBy>PC006</cp:lastModifiedBy>
  <cp:revision>2</cp:revision>
  <dcterms:created xsi:type="dcterms:W3CDTF">2024-05-31T02:34:39Z</dcterms:created>
  <dcterms:modified xsi:type="dcterms:W3CDTF">2024-05-31T02:39:10Z</dcterms:modified>
</cp:coreProperties>
</file>