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892" r:id="rId2"/>
  </p:sldMasterIdLst>
  <p:notesMasterIdLst>
    <p:notesMasterId r:id="rId10"/>
  </p:notesMasterIdLst>
  <p:handoutMasterIdLst>
    <p:handoutMasterId r:id="rId11"/>
  </p:handoutMasterIdLst>
  <p:sldIdLst>
    <p:sldId id="278" r:id="rId3"/>
    <p:sldId id="281" r:id="rId4"/>
    <p:sldId id="272" r:id="rId5"/>
    <p:sldId id="273" r:id="rId6"/>
    <p:sldId id="274" r:id="rId7"/>
    <p:sldId id="283" r:id="rId8"/>
    <p:sldId id="280" r:id="rId9"/>
  </p:sldIdLst>
  <p:sldSz cx="6858000" cy="9144000" type="screen4x3"/>
  <p:notesSz cx="6735763" cy="9866313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2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A5644E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45" autoAdjust="0"/>
  </p:normalViewPr>
  <p:slideViewPr>
    <p:cSldViewPr snapToGrid="0" showGuides="1">
      <p:cViewPr varScale="1">
        <p:scale>
          <a:sx n="76" d="100"/>
          <a:sy n="76" d="100"/>
        </p:scale>
        <p:origin x="1002" y="90"/>
      </p:cViewPr>
      <p:guideLst>
        <p:guide orient="horz" pos="2880"/>
        <p:guide pos="2160"/>
        <p:guide orient="horz" pos="52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7" d="100"/>
          <a:sy n="6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62CCE16-AF83-4BB1-AA12-627F8B3250D2}" type="datetime4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2025年4月8日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6B2D29-8AC0-4FB1-933D-AD24ECC4354D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35408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E464AC1-A955-44A0-B4BE-B24273DD4596}" type="datetime4">
              <a:rPr lang="ja-JP" altLang="en-US" smtClean="0"/>
              <a:pPr/>
              <a:t>2025年4月8日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FA2C895-EB1C-4157-9E46-0DF3298BA9C2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7668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D83B4-5CE5-94FD-5016-88DD830D2B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FF31DAB8-2C33-E9ED-94AE-D9B23AFAFA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20900" y="1233488"/>
            <a:ext cx="2493963" cy="3328987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A30710A7-6289-26DC-9906-4B528B866D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7DCA72-0C00-149C-24CD-1CAC8430757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FA2C895-EB1C-4157-9E46-0DF3298BA9C2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8888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20900" y="1233488"/>
            <a:ext cx="24939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A2C895-EB1C-4157-9E46-0DF3298BA9C2}" type="slidenum">
              <a:rPr lang="en-US" alt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fld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448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 スライド">
    <p:bg>
      <p:bgPr>
        <a:gradFill rotWithShape="1">
          <a:gsLst>
            <a:gs pos="0">
              <a:schemeClr val="bg2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グループ 42"/>
          <p:cNvGrpSpPr/>
          <p:nvPr/>
        </p:nvGrpSpPr>
        <p:grpSpPr bwMode="invGray">
          <a:xfrm>
            <a:off x="-286802" y="0"/>
            <a:ext cx="7449249" cy="9144000"/>
            <a:chOff x="-382404" y="0"/>
            <a:chExt cx="9932332" cy="6858000"/>
          </a:xfrm>
        </p:grpSpPr>
        <p:grpSp>
          <p:nvGrpSpPr>
            <p:cNvPr id="44" name="グループ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グループ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長方形 114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16" name="長方形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17" name="長方形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71" name="グループ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長方形 84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6" name="長方形 85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14" name="長方形 11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73" name="グループ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長方形 77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79" name="長方形 78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1" name="長方形 80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75" name="長方形 74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6" name="長方形 75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7" name="長方形 76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45" name="フリーフォーム 44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8" name="フリーフォーム 47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フリーフォーム 48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フリーフォーム 50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フリーフォーム 51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3" name="六角形 52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六角形 53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六角形 54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六角形 55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7" name="六角形 56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フリーフォーム 57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9" name="六角形 58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0" name="六角形 59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1" name="六角形 60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2" name="六角形 61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3" name="六角形 62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4" name="六角形 63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5" name="六角形 64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6" name="六角形 65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7" name="六角形 66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8" name="フリーフォーム 67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9" name="フリーフォーム 68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6" name="長方形 45"/>
          <p:cNvSpPr/>
          <p:nvPr/>
        </p:nvSpPr>
        <p:spPr>
          <a:xfrm>
            <a:off x="3420933" y="-28682"/>
            <a:ext cx="2759337" cy="83624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長方形 49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長方形 88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長方形 46"/>
          <p:cNvSpPr/>
          <p:nvPr/>
        </p:nvSpPr>
        <p:spPr bwMode="ltGray">
          <a:xfrm>
            <a:off x="3486822" y="-28680"/>
            <a:ext cx="2628900" cy="30838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50025" y="3611302"/>
            <a:ext cx="2485016" cy="2269547"/>
          </a:xfrm>
        </p:spPr>
        <p:txBody>
          <a:bodyPr rtlCol="0">
            <a:normAutofit/>
          </a:bodyPr>
          <a:lstStyle>
            <a:lvl1pPr>
              <a:defRPr sz="2025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8" name="図プレースホルダー 7" descr="画像を追加する空のプレースホルダー。プレースホルダーをクリックし、追加する画像を選択します"/>
          <p:cNvSpPr>
            <a:spLocks noGrp="1"/>
          </p:cNvSpPr>
          <p:nvPr>
            <p:ph type="pic" sz="quarter" idx="13" hasCustomPrompt="1"/>
          </p:nvPr>
        </p:nvSpPr>
        <p:spPr>
          <a:xfrm>
            <a:off x="672716" y="3594180"/>
            <a:ext cx="2483346" cy="4735437"/>
          </a:xfrm>
        </p:spPr>
        <p:txBody>
          <a:bodyPr rtlCol="0"/>
          <a:lstStyle>
            <a:lvl1pPr marL="38576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ここに製品の写真を挿入します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50025" y="5894776"/>
            <a:ext cx="2482352" cy="1680839"/>
          </a:xfrm>
        </p:spPr>
        <p:txBody>
          <a:bodyPr rtlCol="0">
            <a:normAutofit/>
          </a:bodyPr>
          <a:lstStyle>
            <a:lvl1pPr marL="0" indent="0" algn="l">
              <a:buNone/>
              <a:defRPr sz="1013">
                <a:solidFill>
                  <a:srgbClr val="42424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486824" y="7626624"/>
            <a:ext cx="482749" cy="486833"/>
          </a:xfrm>
        </p:spPr>
        <p:txBody>
          <a:bodyPr rtlCol="0"/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01CF334-2D5C-4859-84A6-CA7E6E43FAEB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977640" y="7626624"/>
            <a:ext cx="2123694" cy="486833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554058" y="2022440"/>
            <a:ext cx="1600200" cy="1001308"/>
          </a:xfrm>
        </p:spPr>
        <p:txBody>
          <a:bodyPr rtlCol="0" anchor="b"/>
          <a:lstStyle>
            <a:lvl1pPr algn="l">
              <a:defRPr sz="135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05B1F80-9493-47A8-BF84-98A787CE14D4}" type="datetime4">
              <a:rPr lang="ja-JP" altLang="en-US" smtClean="0"/>
              <a:pPr/>
              <a:t>2025年4月8日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7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0" orient="horz" pos="2880" userDrawn="1">
          <p15:clr>
            <a:srgbClr val="FBAE40"/>
          </p15:clr>
        </p15:guide>
        <p15:guide id="1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63A3A5-81BF-41B6-8FC1-721E0FBAE2A2}" type="datetime4">
              <a:rPr lang="ja-JP" altLang="en-US" smtClean="0"/>
              <a:t>2025年4月8日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3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1373530"/>
            <a:ext cx="1113340" cy="6373792"/>
          </a:xfrm>
        </p:spPr>
        <p:txBody>
          <a:bodyPr vert="eaVert" rtlCol="0" anchor="ctr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 hasCustomPrompt="1"/>
          </p:nvPr>
        </p:nvSpPr>
        <p:spPr>
          <a:xfrm>
            <a:off x="789972" y="1373530"/>
            <a:ext cx="4067778" cy="6373792"/>
          </a:xfrm>
        </p:spPr>
        <p:txBody>
          <a:bodyPr vert="eaVert" rtlCol="0"/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5723C6-22C1-4DBB-B2F3-0CEDD959F586}" type="datetime4">
              <a:rPr lang="ja-JP" altLang="en-US" smtClean="0"/>
              <a:t>2025年4月8日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3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側の選択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長方形 1">
            <a:extLst>
              <a:ext uri="{FF2B5EF4-FFF2-40B4-BE49-F238E27FC236}">
                <a16:creationId xmlns:a16="http://schemas.microsoft.com/office/drawing/2014/main" id="{CE9F3B28-DA6D-41A6-B09A-64CD3E1AEE3C}"/>
              </a:ext>
            </a:extLst>
          </p:cNvPr>
          <p:cNvSpPr/>
          <p:nvPr userDrawn="1"/>
        </p:nvSpPr>
        <p:spPr>
          <a:xfrm>
            <a:off x="2" y="4362833"/>
            <a:ext cx="2296759" cy="4781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133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​​コネクタ(S) 4">
            <a:extLst>
              <a:ext uri="{FF2B5EF4-FFF2-40B4-BE49-F238E27FC236}">
                <a16:creationId xmlns:a16="http://schemas.microsoft.com/office/drawing/2014/main" id="{5CEC93BF-C6A4-4E99-99BF-433F20567CEB}"/>
              </a:ext>
            </a:extLst>
          </p:cNvPr>
          <p:cNvCxnSpPr>
            <a:cxnSpLocks/>
          </p:cNvCxnSpPr>
          <p:nvPr userDrawn="1"/>
        </p:nvCxnSpPr>
        <p:spPr>
          <a:xfrm>
            <a:off x="2453320" y="422454"/>
            <a:ext cx="702999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​​コネクタ(S) 5">
            <a:extLst>
              <a:ext uri="{FF2B5EF4-FFF2-40B4-BE49-F238E27FC236}">
                <a16:creationId xmlns:a16="http://schemas.microsoft.com/office/drawing/2014/main" id="{854BE154-1A57-41C8-98F7-B306B0633269}"/>
              </a:ext>
            </a:extLst>
          </p:cNvPr>
          <p:cNvCxnSpPr>
            <a:cxnSpLocks/>
          </p:cNvCxnSpPr>
          <p:nvPr userDrawn="1"/>
        </p:nvCxnSpPr>
        <p:spPr>
          <a:xfrm>
            <a:off x="161398" y="4781168"/>
            <a:ext cx="70299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プレースホルダー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220" y="6166395"/>
            <a:ext cx="1972917" cy="2708665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5" name="テキスト プレースホルダー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53319" y="1077118"/>
            <a:ext cx="1972917" cy="297194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7" name="テキスト プレースホルダー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53319" y="476381"/>
            <a:ext cx="1966678" cy="410954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1510" b="0" spc="-94">
                <a:solidFill>
                  <a:srgbClr val="192B3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7747" indent="0">
              <a:buNone/>
              <a:defRPr sz="1259" b="1">
                <a:latin typeface="Avenir Next LT Pro" panose="020B0504020202020204" pitchFamily="34" charset="0"/>
              </a:defRPr>
            </a:lvl2pPr>
            <a:lvl3pPr marL="575494" indent="0">
              <a:buNone/>
              <a:defRPr sz="1259" b="1">
                <a:latin typeface="Avenir Next LT Pro" panose="020B0504020202020204" pitchFamily="34" charset="0"/>
              </a:defRPr>
            </a:lvl3pPr>
            <a:lvl4pPr marL="863240" indent="0">
              <a:buNone/>
              <a:defRPr sz="1259" b="1">
                <a:latin typeface="Avenir Next LT Pro" panose="020B0504020202020204" pitchFamily="34" charset="0"/>
              </a:defRPr>
            </a:lvl4pPr>
            <a:lvl5pPr marL="1150987" indent="0">
              <a:buNone/>
              <a:defRPr sz="1259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ja-JP" altLang="en-US" noProof="0"/>
              <a:t>タイトルをここに追加</a:t>
            </a:r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8BA9B7EA-307F-4603-8797-88D7DDB5ACF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286000" y="4362843"/>
            <a:ext cx="4572000" cy="4781154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9" name="テキスト プレースホルダー 16">
            <a:extLst>
              <a:ext uri="{FF2B5EF4-FFF2-40B4-BE49-F238E27FC236}">
                <a16:creationId xmlns:a16="http://schemas.microsoft.com/office/drawing/2014/main" id="{20BD9585-8304-4806-9CA5-ED4FC5E42E0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728525" y="1077118"/>
            <a:ext cx="1972917" cy="297194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8C268B-62A3-4F20-932E-CA482ACE40CA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0" y="0"/>
            <a:ext cx="2286000" cy="4362823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0" name="タイトル 30">
            <a:extLst>
              <a:ext uri="{FF2B5EF4-FFF2-40B4-BE49-F238E27FC236}">
                <a16:creationId xmlns:a16="http://schemas.microsoft.com/office/drawing/2014/main" id="{819C5DD9-21EA-47BA-9470-5EBDD6EC4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5" y="5350264"/>
            <a:ext cx="1965830" cy="423569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en-US" sz="1510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630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8299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71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側の選択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長方形 1">
            <a:extLst>
              <a:ext uri="{FF2B5EF4-FFF2-40B4-BE49-F238E27FC236}">
                <a16:creationId xmlns:a16="http://schemas.microsoft.com/office/drawing/2014/main" id="{CE9F3B28-DA6D-41A6-B09A-64CD3E1AEE3C}"/>
              </a:ext>
            </a:extLst>
          </p:cNvPr>
          <p:cNvSpPr/>
          <p:nvPr userDrawn="1"/>
        </p:nvSpPr>
        <p:spPr>
          <a:xfrm>
            <a:off x="3" y="4362834"/>
            <a:ext cx="2296759" cy="4781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133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​​コネクタ(S) 4">
            <a:extLst>
              <a:ext uri="{FF2B5EF4-FFF2-40B4-BE49-F238E27FC236}">
                <a16:creationId xmlns:a16="http://schemas.microsoft.com/office/drawing/2014/main" id="{5CEC93BF-C6A4-4E99-99BF-433F20567CEB}"/>
              </a:ext>
            </a:extLst>
          </p:cNvPr>
          <p:cNvCxnSpPr>
            <a:cxnSpLocks/>
          </p:cNvCxnSpPr>
          <p:nvPr userDrawn="1"/>
        </p:nvCxnSpPr>
        <p:spPr>
          <a:xfrm>
            <a:off x="2453321" y="422454"/>
            <a:ext cx="702999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​​コネクタ(S) 5">
            <a:extLst>
              <a:ext uri="{FF2B5EF4-FFF2-40B4-BE49-F238E27FC236}">
                <a16:creationId xmlns:a16="http://schemas.microsoft.com/office/drawing/2014/main" id="{854BE154-1A57-41C8-98F7-B306B0633269}"/>
              </a:ext>
            </a:extLst>
          </p:cNvPr>
          <p:cNvCxnSpPr>
            <a:cxnSpLocks/>
          </p:cNvCxnSpPr>
          <p:nvPr userDrawn="1"/>
        </p:nvCxnSpPr>
        <p:spPr>
          <a:xfrm>
            <a:off x="161399" y="4781168"/>
            <a:ext cx="70299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プレースホルダー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220" y="6166395"/>
            <a:ext cx="1972917" cy="2708665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5" name="テキスト プレースホルダー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53320" y="1077118"/>
            <a:ext cx="1972917" cy="297194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7" name="テキスト プレースホルダー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53319" y="476382"/>
            <a:ext cx="1966678" cy="410954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1510" b="0" spc="-94">
                <a:solidFill>
                  <a:srgbClr val="192B3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7751" indent="0">
              <a:buNone/>
              <a:defRPr sz="1259" b="1">
                <a:latin typeface="Avenir Next LT Pro" panose="020B0504020202020204" pitchFamily="34" charset="0"/>
              </a:defRPr>
            </a:lvl2pPr>
            <a:lvl3pPr marL="575501" indent="0">
              <a:buNone/>
              <a:defRPr sz="1259" b="1">
                <a:latin typeface="Avenir Next LT Pro" panose="020B0504020202020204" pitchFamily="34" charset="0"/>
              </a:defRPr>
            </a:lvl3pPr>
            <a:lvl4pPr marL="863251" indent="0">
              <a:buNone/>
              <a:defRPr sz="1259" b="1">
                <a:latin typeface="Avenir Next LT Pro" panose="020B0504020202020204" pitchFamily="34" charset="0"/>
              </a:defRPr>
            </a:lvl4pPr>
            <a:lvl5pPr marL="1151002" indent="0">
              <a:buNone/>
              <a:defRPr sz="1259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ja-JP" altLang="en-US" noProof="0"/>
              <a:t>タイトルをここに追加</a:t>
            </a:r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8BA9B7EA-307F-4603-8797-88D7DDB5ACF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286000" y="4362844"/>
            <a:ext cx="4572000" cy="4781154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9" name="テキスト プレースホルダー 16">
            <a:extLst>
              <a:ext uri="{FF2B5EF4-FFF2-40B4-BE49-F238E27FC236}">
                <a16:creationId xmlns:a16="http://schemas.microsoft.com/office/drawing/2014/main" id="{20BD9585-8304-4806-9CA5-ED4FC5E42E0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728526" y="1077118"/>
            <a:ext cx="1972917" cy="297194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8C268B-62A3-4F20-932E-CA482ACE40CA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0" y="1"/>
            <a:ext cx="2286000" cy="4362823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0" name="タイトル 30">
            <a:extLst>
              <a:ext uri="{FF2B5EF4-FFF2-40B4-BE49-F238E27FC236}">
                <a16:creationId xmlns:a16="http://schemas.microsoft.com/office/drawing/2014/main" id="{819C5DD9-21EA-47BA-9470-5EBDD6EC4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5" y="5350264"/>
            <a:ext cx="1965830" cy="423569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en-US" sz="1510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630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3209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71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側の選択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長方形 1">
            <a:extLst>
              <a:ext uri="{FF2B5EF4-FFF2-40B4-BE49-F238E27FC236}">
                <a16:creationId xmlns:a16="http://schemas.microsoft.com/office/drawing/2014/main" id="{CE9F3B28-DA6D-41A6-B09A-64CD3E1AEE3C}"/>
              </a:ext>
            </a:extLst>
          </p:cNvPr>
          <p:cNvSpPr/>
          <p:nvPr userDrawn="1"/>
        </p:nvSpPr>
        <p:spPr>
          <a:xfrm>
            <a:off x="2" y="4362833"/>
            <a:ext cx="2296759" cy="4781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133" noProof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​​コネクタ(S) 4">
            <a:extLst>
              <a:ext uri="{FF2B5EF4-FFF2-40B4-BE49-F238E27FC236}">
                <a16:creationId xmlns:a16="http://schemas.microsoft.com/office/drawing/2014/main" id="{5CEC93BF-C6A4-4E99-99BF-433F20567CEB}"/>
              </a:ext>
            </a:extLst>
          </p:cNvPr>
          <p:cNvCxnSpPr>
            <a:cxnSpLocks/>
          </p:cNvCxnSpPr>
          <p:nvPr userDrawn="1"/>
        </p:nvCxnSpPr>
        <p:spPr>
          <a:xfrm>
            <a:off x="2453320" y="422454"/>
            <a:ext cx="702999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​​コネクタ(S) 5">
            <a:extLst>
              <a:ext uri="{FF2B5EF4-FFF2-40B4-BE49-F238E27FC236}">
                <a16:creationId xmlns:a16="http://schemas.microsoft.com/office/drawing/2014/main" id="{854BE154-1A57-41C8-98F7-B306B0633269}"/>
              </a:ext>
            </a:extLst>
          </p:cNvPr>
          <p:cNvCxnSpPr>
            <a:cxnSpLocks/>
          </p:cNvCxnSpPr>
          <p:nvPr userDrawn="1"/>
        </p:nvCxnSpPr>
        <p:spPr>
          <a:xfrm>
            <a:off x="161398" y="4781168"/>
            <a:ext cx="702999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プレースホルダー 16">
            <a:extLst>
              <a:ext uri="{FF2B5EF4-FFF2-40B4-BE49-F238E27FC236}">
                <a16:creationId xmlns:a16="http://schemas.microsoft.com/office/drawing/2014/main" id="{EFD9D2A7-6536-447C-B7A6-7AB8AA8025C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220" y="6166395"/>
            <a:ext cx="1972917" cy="2708665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5" name="テキスト プレースホルダー 16">
            <a:extLst>
              <a:ext uri="{FF2B5EF4-FFF2-40B4-BE49-F238E27FC236}">
                <a16:creationId xmlns:a16="http://schemas.microsoft.com/office/drawing/2014/main" id="{A41950BF-AF1B-4414-974B-FF3D155A096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453319" y="1077118"/>
            <a:ext cx="1972917" cy="297194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17" name="テキスト プレースホルダー 5">
            <a:extLst>
              <a:ext uri="{FF2B5EF4-FFF2-40B4-BE49-F238E27FC236}">
                <a16:creationId xmlns:a16="http://schemas.microsoft.com/office/drawing/2014/main" id="{53880414-B2C5-45FC-A5A0-792D36719AC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453319" y="476381"/>
            <a:ext cx="1966678" cy="410954"/>
          </a:xfrm>
        </p:spPr>
        <p:txBody>
          <a:bodyPr lIns="45720" rIns="45720" rtlCol="0">
            <a:noAutofit/>
          </a:bodyPr>
          <a:lstStyle>
            <a:lvl1pPr marL="0" indent="0">
              <a:buNone/>
              <a:defRPr sz="1510" b="0" spc="-94">
                <a:solidFill>
                  <a:srgbClr val="192B39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7747" indent="0">
              <a:buNone/>
              <a:defRPr sz="1259" b="1">
                <a:latin typeface="Avenir Next LT Pro" panose="020B0504020202020204" pitchFamily="34" charset="0"/>
              </a:defRPr>
            </a:lvl2pPr>
            <a:lvl3pPr marL="575494" indent="0">
              <a:buNone/>
              <a:defRPr sz="1259" b="1">
                <a:latin typeface="Avenir Next LT Pro" panose="020B0504020202020204" pitchFamily="34" charset="0"/>
              </a:defRPr>
            </a:lvl3pPr>
            <a:lvl4pPr marL="863240" indent="0">
              <a:buNone/>
              <a:defRPr sz="1259" b="1">
                <a:latin typeface="Avenir Next LT Pro" panose="020B0504020202020204" pitchFamily="34" charset="0"/>
              </a:defRPr>
            </a:lvl4pPr>
            <a:lvl5pPr marL="1150987" indent="0">
              <a:buNone/>
              <a:defRPr sz="1259" b="1">
                <a:latin typeface="Avenir Next LT Pro" panose="020B0504020202020204" pitchFamily="34" charset="0"/>
              </a:defRPr>
            </a:lvl5pPr>
          </a:lstStyle>
          <a:p>
            <a:pPr lvl="0" rtl="0"/>
            <a:r>
              <a:rPr lang="ja-JP" altLang="en-US" noProof="0"/>
              <a:t>タイトルをここに追加</a:t>
            </a:r>
          </a:p>
        </p:txBody>
      </p:sp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8BA9B7EA-307F-4603-8797-88D7DDB5ACF8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2286000" y="4362843"/>
            <a:ext cx="4572000" cy="4781154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9" name="テキスト プレースホルダー 16">
            <a:extLst>
              <a:ext uri="{FF2B5EF4-FFF2-40B4-BE49-F238E27FC236}">
                <a16:creationId xmlns:a16="http://schemas.microsoft.com/office/drawing/2014/main" id="{20BD9585-8304-4806-9CA5-ED4FC5E42E0F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728525" y="1077118"/>
            <a:ext cx="1972917" cy="2971942"/>
          </a:xfrm>
        </p:spPr>
        <p:txBody>
          <a:bodyPr lIns="45720" rIns="45720" rtlCol="0">
            <a:normAutofit/>
          </a:bodyPr>
          <a:lstStyle>
            <a:lvl1pPr marL="0" indent="0">
              <a:lnSpc>
                <a:spcPts val="1133"/>
              </a:lnSpc>
              <a:buNone/>
              <a:defRPr sz="630" b="0" i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2pPr>
            <a:lvl3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3pPr>
            <a:lvl4pPr>
              <a:lnSpc>
                <a:spcPts val="1133"/>
              </a:lnSpc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spcBef>
                <a:spcPts val="0"/>
              </a:spcBef>
              <a:defRPr sz="755">
                <a:solidFill>
                  <a:schemeClr val="tx1">
                    <a:lumMod val="75000"/>
                    <a:lumOff val="25000"/>
                  </a:schemeClr>
                </a:solidFill>
                <a:latin typeface="Avenir Next LT Pro" panose="020B0504020202020204" pitchFamily="34" charset="77"/>
                <a:cs typeface="Arial" panose="020B0604020202020204" pitchFamily="34" charset="0"/>
              </a:defRPr>
            </a:lvl5pPr>
          </a:lstStyle>
          <a:p>
            <a:pPr lvl="0" rtl="0"/>
            <a:r>
              <a:rPr lang="ja-JP" altLang="en-US" noProof="0" dirty="0"/>
              <a:t>クリックしてテキストを編集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48C268B-62A3-4F20-932E-CA482ACE40CA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0" y="0"/>
            <a:ext cx="2286000" cy="4362823"/>
          </a:xfrm>
        </p:spPr>
        <p:txBody>
          <a:bodyPr rtlCol="0"/>
          <a:lstStyle>
            <a:lvl1pPr marL="0" indent="0">
              <a:buNone/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20" name="タイトル 30">
            <a:extLst>
              <a:ext uri="{FF2B5EF4-FFF2-40B4-BE49-F238E27FC236}">
                <a16:creationId xmlns:a16="http://schemas.microsoft.com/office/drawing/2014/main" id="{819C5DD9-21EA-47BA-9470-5EBDD6EC4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5" y="5350264"/>
            <a:ext cx="1965830" cy="423569"/>
          </a:xfrm>
        </p:spPr>
        <p:txBody>
          <a:bodyPr vert="horz" lIns="45720" tIns="45720" rIns="45720" bIns="45720" rtlCol="0">
            <a:noAutofit/>
          </a:bodyPr>
          <a:lstStyle>
            <a:lvl1pPr>
              <a:defRPr lang="en-US" sz="1510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rtl="0">
              <a:spcBef>
                <a:spcPts val="630"/>
              </a:spcBef>
              <a:buFont typeface="Arial" panose="020B0604020202020204" pitchFamily="34" charset="0"/>
            </a:pPr>
            <a:r>
              <a:rPr lang="ja-JP" altLang="en-US" noProof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432096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7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727AA74-0C61-447F-846F-44A6F61369DD}" type="datetime4">
              <a:rPr lang="ja-JP" altLang="en-US" smtClean="0"/>
              <a:t>2025年4月8日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1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43985" y="3867775"/>
            <a:ext cx="4978101" cy="1816100"/>
          </a:xfrm>
        </p:spPr>
        <p:txBody>
          <a:bodyPr rtlCol="0" anchor="b"/>
          <a:lstStyle>
            <a:lvl1pPr algn="l">
              <a:defRPr sz="2250" b="0" cap="none" baseline="0"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43984" y="5689602"/>
            <a:ext cx="4978100" cy="2027217"/>
          </a:xfrm>
        </p:spPr>
        <p:txBody>
          <a:bodyPr rtlCol="0" anchor="t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7675DD-3AE8-4408-8B95-78A93965C936}" type="datetime4">
              <a:rPr lang="ja-JP" altLang="en-US" smtClean="0"/>
              <a:t>2025年4月8日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3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3"/>
          </p:nvPr>
        </p:nvSpPr>
        <p:spPr>
          <a:xfrm>
            <a:off x="781812" y="3084576"/>
            <a:ext cx="2564892" cy="4657344"/>
          </a:xfrm>
        </p:spPr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14"/>
          </p:nvPr>
        </p:nvSpPr>
        <p:spPr>
          <a:xfrm>
            <a:off x="3483864" y="3084575"/>
            <a:ext cx="2564892" cy="4657344"/>
          </a:xfrm>
        </p:spPr>
        <p:txBody>
          <a:bodyPr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5C5A8E-AEA0-4C11-A82C-6D37D23FB039}" type="datetime4">
              <a:rPr lang="ja-JP" altLang="en-US" smtClean="0"/>
              <a:t>2025年4月8日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4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59085" y="3088012"/>
            <a:ext cx="2292861" cy="853016"/>
          </a:xfrm>
        </p:spPr>
        <p:txBody>
          <a:bodyPr rtlCol="0" anchor="b"/>
          <a:lstStyle>
            <a:lvl1pPr marL="0" indent="0">
              <a:buNone/>
              <a:defRPr sz="1350" b="1">
                <a:solidFill>
                  <a:schemeClr val="accent1">
                    <a:lumMod val="50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81291" y="3966261"/>
            <a:ext cx="2564892" cy="3781063"/>
          </a:xfrm>
        </p:spPr>
        <p:txBody>
          <a:bodyPr rtlCol="0"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758878" y="3088014"/>
            <a:ext cx="2291788" cy="853016"/>
          </a:xfrm>
        </p:spPr>
        <p:txBody>
          <a:bodyPr rtlCol="0" anchor="b"/>
          <a:lstStyle>
            <a:lvl1pPr marL="0" indent="0">
              <a:buNone/>
              <a:defRPr sz="1350" b="1">
                <a:solidFill>
                  <a:schemeClr val="accent1">
                    <a:lumMod val="50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864" y="3966261"/>
            <a:ext cx="2564892" cy="3781063"/>
          </a:xfrm>
        </p:spPr>
        <p:txBody>
          <a:bodyPr rtlCol="0"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222228-F8CC-4D30-B20A-53574944B6F3}" type="datetime4">
              <a:rPr lang="ja-JP" altLang="en-US" smtClean="0"/>
              <a:t>2025年4月8日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63F55A-5804-4430-96E1-3745749A3349}" type="datetime4">
              <a:rPr lang="ja-JP" altLang="en-US" smtClean="0"/>
              <a:t>2025年4月8日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1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ja-JP" altLang="en-US" noProof="0" dirty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13F6A4-4D58-4844-80B9-56CBB8CDD310}" type="datetime4">
              <a:rPr lang="ja-JP" altLang="en-US" smtClean="0"/>
              <a:t>2025年4月8日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3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 43"/>
          <p:cNvGrpSpPr/>
          <p:nvPr/>
        </p:nvGrpSpPr>
        <p:grpSpPr bwMode="invGray">
          <a:xfrm>
            <a:off x="-286802" y="0"/>
            <a:ext cx="7449249" cy="9144000"/>
            <a:chOff x="-382404" y="0"/>
            <a:chExt cx="9932332" cy="6858000"/>
          </a:xfrm>
        </p:grpSpPr>
        <p:grpSp>
          <p:nvGrpSpPr>
            <p:cNvPr id="45" name="グループ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グループ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長方形 83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5" name="長方形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6" name="長方形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73" name="グループ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長方形 80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2" name="長方形 81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3" name="長方形 82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74" name="グループ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長方形 77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79" name="長方形 78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0" name="長方形 79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75" name="長方形 74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6" name="長方形 75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7" name="長方形 76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47" name="フリーフォーム 46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8" name="フリーフォーム 47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フリーフォーム 48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フリーフォーム 49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フリーフォーム 50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六角形 51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3" name="六角形 52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六角形 53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六角形 54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六角形 55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9" name="フリーフォーム 58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0" name="六角形 59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2" name="六角形 61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3" name="六角形 62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4" name="六角形 63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5" name="六角形 64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6" name="六角形 65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7" name="六角形 66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8" name="六角形 67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9" name="六角形 68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0" name="フリーフォーム 69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フリーフォーム 70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6" name="長方形 45"/>
          <p:cNvSpPr/>
          <p:nvPr/>
        </p:nvSpPr>
        <p:spPr>
          <a:xfrm>
            <a:off x="3420933" y="-28682"/>
            <a:ext cx="2759337" cy="83624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長方形 56"/>
          <p:cNvSpPr/>
          <p:nvPr/>
        </p:nvSpPr>
        <p:spPr bwMode="ltGray"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長方形 57"/>
          <p:cNvSpPr/>
          <p:nvPr/>
        </p:nvSpPr>
        <p:spPr>
          <a:xfrm>
            <a:off x="679180" y="802513"/>
            <a:ext cx="2671693" cy="75312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長方形 60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54876" y="3543248"/>
            <a:ext cx="2478429" cy="1950871"/>
          </a:xfrm>
        </p:spPr>
        <p:txBody>
          <a:bodyPr rtlCol="0" anchor="b">
            <a:normAutofit/>
          </a:bodyPr>
          <a:lstStyle>
            <a:lvl1pPr algn="l">
              <a:defRPr sz="1575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59421" y="1142036"/>
            <a:ext cx="2317830" cy="6867645"/>
          </a:xfrm>
        </p:spPr>
        <p:txBody>
          <a:bodyPr rtlCol="0"/>
          <a:lstStyle>
            <a:lvl1pPr>
              <a:defRPr sz="135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238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125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013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9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52444" y="5515992"/>
            <a:ext cx="2474088" cy="2023872"/>
          </a:xfrm>
        </p:spPr>
        <p:txBody>
          <a:bodyPr rtlCol="0">
            <a:normAutofit/>
          </a:bodyPr>
          <a:lstStyle>
            <a:lvl1pPr marL="0" indent="0">
              <a:buNone/>
              <a:defRPr sz="900">
                <a:solidFill>
                  <a:srgbClr val="42424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481086" y="7633116"/>
            <a:ext cx="2620248" cy="486833"/>
          </a:xfrm>
        </p:spPr>
        <p:txBody>
          <a:bodyPr rtlCol="0">
            <a:normAutofit/>
          </a:bodyPr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01CF334-2D5C-4859-84A6-CA7E6E43FAEB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79188C5-AB0B-4EEE-8F0A-DE73DEE1965E}" type="datetime4">
              <a:rPr lang="ja-JP" altLang="en-US" smtClean="0"/>
              <a:pPr/>
              <a:t>2025年4月8日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6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グループ 43"/>
          <p:cNvGrpSpPr/>
          <p:nvPr/>
        </p:nvGrpSpPr>
        <p:grpSpPr bwMode="invGray">
          <a:xfrm>
            <a:off x="-286802" y="0"/>
            <a:ext cx="7449249" cy="9144000"/>
            <a:chOff x="-382404" y="0"/>
            <a:chExt cx="9932332" cy="6858000"/>
          </a:xfrm>
        </p:grpSpPr>
        <p:grpSp>
          <p:nvGrpSpPr>
            <p:cNvPr id="45" name="グループ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グループ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長方形 86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8" name="長方形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9" name="長方形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76" name="グループ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長方形 83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5" name="長方形 84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6" name="長方形 85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77" name="グループ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長方形 80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2" name="長方形 81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83" name="長方形 82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78" name="長方形 77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9" name="長方形 78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0" name="長方形 79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46" name="フリーフォーム 45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フリーフォーム 46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8" name="フリーフォーム 47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フリーフォーム 48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フリーフォーム 49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六角形 50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六角形 51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0" name="六角形 59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1" name="六角形 60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2" name="六角形 61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3" name="フリーフォーム 62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4" name="六角形 63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5" name="六角形 64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6" name="六角形 65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7" name="六角形 66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8" name="六角形 67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9" name="六角形 68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0" name="六角形 69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六角形 70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2" name="六角形 71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3" name="フリーフォーム 72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4" name="フリーフォーム 73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94" name="長方形 93"/>
          <p:cNvSpPr/>
          <p:nvPr/>
        </p:nvSpPr>
        <p:spPr>
          <a:xfrm>
            <a:off x="3420933" y="-28682"/>
            <a:ext cx="2759337" cy="83624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長方形 100"/>
          <p:cNvSpPr/>
          <p:nvPr/>
        </p:nvSpPr>
        <p:spPr bwMode="ltGray"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2" name="長方形 101"/>
          <p:cNvSpPr/>
          <p:nvPr/>
        </p:nvSpPr>
        <p:spPr>
          <a:xfrm>
            <a:off x="679180" y="802513"/>
            <a:ext cx="2671693" cy="753126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5" name="長方形 104"/>
          <p:cNvSpPr/>
          <p:nvPr/>
        </p:nvSpPr>
        <p:spPr>
          <a:xfrm>
            <a:off x="3488167" y="8117712"/>
            <a:ext cx="2628900" cy="10898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50818" y="3547872"/>
            <a:ext cx="2475738" cy="1950720"/>
          </a:xfrm>
        </p:spPr>
        <p:txBody>
          <a:bodyPr rtlCol="0" anchor="b">
            <a:normAutofit/>
          </a:bodyPr>
          <a:lstStyle>
            <a:lvl1pPr algn="l">
              <a:defRPr sz="1575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/>
          </p:nvPr>
        </p:nvSpPr>
        <p:spPr>
          <a:xfrm>
            <a:off x="753908" y="925060"/>
            <a:ext cx="2519717" cy="7290816"/>
          </a:xfrm>
        </p:spPr>
        <p:txBody>
          <a:bodyPr rtlCol="0"/>
          <a:lstStyle>
            <a:lvl1pPr marL="0" indent="0">
              <a:buNone/>
              <a:defRPr sz="180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rtl="0"/>
            <a:r>
              <a:rPr lang="ja-JP" altLang="en-US" noProof="0"/>
              <a:t>アイコンをクリックして図を追加</a:t>
            </a:r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50973" y="5510786"/>
            <a:ext cx="2475430" cy="2026082"/>
          </a:xfrm>
        </p:spPr>
        <p:txBody>
          <a:bodyPr rtlCol="0">
            <a:normAutofit/>
          </a:bodyPr>
          <a:lstStyle>
            <a:lvl1pPr marL="0" indent="0">
              <a:buNone/>
              <a:defRPr sz="900">
                <a:solidFill>
                  <a:srgbClr val="42424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481086" y="7633116"/>
            <a:ext cx="2620248" cy="486833"/>
          </a:xfrm>
        </p:spPr>
        <p:txBody>
          <a:bodyPr rtlCol="0">
            <a:normAutofit/>
          </a:bodyPr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01CF334-2D5C-4859-84A6-CA7E6E43FAEB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550947C7-6F45-4DF2-89EF-F9D7AD44ABA3}" type="datetime4">
              <a:rPr lang="ja-JP" altLang="en-US" smtClean="0"/>
              <a:pPr/>
              <a:t>2025年4月8日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5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グループ 41"/>
          <p:cNvGrpSpPr/>
          <p:nvPr/>
        </p:nvGrpSpPr>
        <p:grpSpPr bwMode="invGray">
          <a:xfrm>
            <a:off x="-303693" y="0"/>
            <a:ext cx="7449249" cy="9144000"/>
            <a:chOff x="-382404" y="0"/>
            <a:chExt cx="9932332" cy="6858000"/>
          </a:xfrm>
        </p:grpSpPr>
        <p:grpSp>
          <p:nvGrpSpPr>
            <p:cNvPr id="43" name="グループ 44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グループ 4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長方形 112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14" name="長方形 2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15" name="長方形 3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102" name="グループ 5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長方形 109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11" name="長方形 110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12" name="長方形 111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103" name="グループ 9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長方形 106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08" name="長方形 107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09" name="長方形 108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ja-JP" altLang="en-US" sz="1013" noProof="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104" name="長方形 103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5" name="長方形 104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6" name="長方形 105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sz="1013" noProof="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44" name="フリーフォーム 43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5" name="フリーフォーム 44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6" name="フリーフォーム 45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フリーフォーム 46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9" name="フリーフォーム 48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0" name="六角形 49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六角形 50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2" name="六角形 51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3" name="六角形 52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4" name="六角形 53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5" name="フリーフォーム 54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六角形 55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7" name="六角形 56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六角形 57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9" name="六角形 58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0" name="六角形 59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5" name="六角形 94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6" name="六角形 95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7" name="六角形 96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8" name="六角形 97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9" name="フリーフォーム 98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0" name="フリーフォーム 99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sz="1013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6" name="長方形 65"/>
          <p:cNvSpPr/>
          <p:nvPr/>
        </p:nvSpPr>
        <p:spPr>
          <a:xfrm>
            <a:off x="342900" y="444651"/>
            <a:ext cx="6172200" cy="824753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長方形 69"/>
          <p:cNvSpPr/>
          <p:nvPr/>
        </p:nvSpPr>
        <p:spPr>
          <a:xfrm>
            <a:off x="3420933" y="-28682"/>
            <a:ext cx="2759337" cy="932325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長方形 70"/>
          <p:cNvSpPr/>
          <p:nvPr/>
        </p:nvSpPr>
        <p:spPr bwMode="ltGray">
          <a:xfrm>
            <a:off x="3486822" y="-28680"/>
            <a:ext cx="2628900" cy="83191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013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82618" y="1370219"/>
            <a:ext cx="5268558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20" y="3098204"/>
            <a:ext cx="5282425" cy="4678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  <a:p>
            <a:pPr lvl="5" rtl="0"/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81086" y="7802883"/>
            <a:ext cx="26266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フッターを追加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3486823" y="299324"/>
            <a:ext cx="99911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rgbClr val="FEFEFE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01CF334-2D5C-4859-84A6-CA7E6E43FAEB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498041" y="29932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rgbClr val="FEFEFE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6340974-C6CA-48AB-B741-6B0D77BCBA66}" type="datetime4">
              <a:rPr lang="ja-JP" altLang="en-US" smtClean="0"/>
              <a:t>2025年4月8日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85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514350" rtl="0" eaLnBrk="1" latinLnBrk="0" hangingPunct="1">
        <a:spcBef>
          <a:spcPct val="0"/>
        </a:spcBef>
        <a:buNone/>
        <a:defRPr kumimoji="1" sz="2250" kern="1200">
          <a:solidFill>
            <a:schemeClr val="accent1">
              <a:lumMod val="50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192881" indent="-154305" algn="l" defTabSz="51435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kumimoji="1" sz="135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360045" indent="-154305" algn="l" defTabSz="51435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kumimoji="1" sz="1238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514350" indent="-128588" algn="l" defTabSz="51435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kumimoji="1" sz="1125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632651" indent="-128588" algn="l" defTabSz="51435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kumimoji="1" sz="1013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745808" indent="-128588" algn="l" defTabSz="51435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kumimoji="1" sz="900" kern="1200" baseline="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885968" indent="-160734" algn="l" defTabSz="51435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kumimoji="1" sz="788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6pPr>
      <a:lvl7pPr marL="966978" indent="-128588" algn="l" defTabSz="51435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kumimoji="1" sz="788" kern="1200">
          <a:solidFill>
            <a:schemeClr val="tx2"/>
          </a:solidFill>
          <a:latin typeface="+mn-lt"/>
          <a:ea typeface="+mn-ea"/>
          <a:cs typeface="+mn-cs"/>
        </a:defRPr>
      </a:lvl7pPr>
      <a:lvl8pPr marL="1080135" indent="-128588" algn="l" defTabSz="51435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Char char=""/>
        <a:defRPr kumimoji="1" sz="788" kern="1200">
          <a:solidFill>
            <a:schemeClr val="tx2"/>
          </a:solidFill>
          <a:latin typeface="+mn-lt"/>
          <a:ea typeface="+mn-ea"/>
          <a:cs typeface="+mn-cs"/>
        </a:defRPr>
      </a:lvl8pPr>
      <a:lvl9pPr marL="1064705" indent="0" algn="l" defTabSz="51435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itchFamily="18" charset="2"/>
        <a:buNone/>
        <a:defRPr kumimoji="1" sz="788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880" userDrawn="1">
          <p15:clr>
            <a:srgbClr val="F26B43"/>
          </p15:clr>
        </p15:guide>
        <p15:guide id="1" pos="2160" userDrawn="1">
          <p15:clr>
            <a:srgbClr val="F26B43"/>
          </p15:clr>
        </p15:guide>
        <p15:guide id="2" pos="486" userDrawn="1">
          <p15:clr>
            <a:srgbClr val="F26B43"/>
          </p15:clr>
        </p15:guide>
        <p15:guide id="3" pos="382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18615E1-5D6D-48CF-AD07-8B84FA4FC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865" y="268944"/>
            <a:ext cx="6546272" cy="1766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57D790-2770-4A00-BC9B-FA42651B6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863" y="2780927"/>
            <a:ext cx="6546272" cy="6094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3726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6" r:id="rId2"/>
  </p:sldLayoutIdLst>
  <p:hf sldNum="0" hdr="0" ftr="0" dt="0"/>
  <p:txStyles>
    <p:titleStyle>
      <a:lvl1pPr algn="l" defTabSz="623436" rtl="0" eaLnBrk="1" latinLnBrk="0" hangingPunct="1">
        <a:lnSpc>
          <a:spcPct val="90000"/>
        </a:lnSpc>
        <a:spcBef>
          <a:spcPct val="0"/>
        </a:spcBef>
        <a:buNone/>
        <a:defRPr kumimoji="1" sz="3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155858" indent="-155858" algn="l" defTabSz="623436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kumimoji="1" sz="1909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67576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636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779294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364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091012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402729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714447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6pPr>
      <a:lvl7pPr marL="2026165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7pPr>
      <a:lvl8pPr marL="2337883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8pPr>
      <a:lvl9pPr marL="2649600" indent="-155858" algn="l" defTabSz="623436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1pPr>
      <a:lvl2pPr marL="311718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2pPr>
      <a:lvl3pPr marL="623436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3pPr>
      <a:lvl4pPr marL="935153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4pPr>
      <a:lvl5pPr marL="1246871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5pPr>
      <a:lvl6pPr marL="1558589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6pPr>
      <a:lvl7pPr marL="1870307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7pPr>
      <a:lvl8pPr marL="2182025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8pPr>
      <a:lvl9pPr marL="2493742" algn="l" defTabSz="623436" rtl="0" eaLnBrk="1" latinLnBrk="0" hangingPunct="1">
        <a:defRPr kumimoji="1" sz="12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1440" userDrawn="1">
          <p15:clr>
            <a:srgbClr val="F26B43"/>
          </p15:clr>
        </p15:guide>
        <p15:guide id="3" pos="2880" userDrawn="1">
          <p15:clr>
            <a:srgbClr val="F26B43"/>
          </p15:clr>
        </p15:guide>
        <p15:guide id="4" pos="98" userDrawn="1">
          <p15:clr>
            <a:srgbClr val="5ACBF0"/>
          </p15:clr>
        </p15:guide>
        <p15:guide id="6" pos="4222" userDrawn="1">
          <p15:clr>
            <a:srgbClr val="5ACBF0"/>
          </p15:clr>
        </p15:guide>
        <p15:guide id="8" orient="horz" pos="170" userDrawn="1">
          <p15:clr>
            <a:srgbClr val="5ACBF0"/>
          </p15:clr>
        </p15:guide>
        <p15:guide id="9" orient="horz" pos="5590" userDrawn="1">
          <p15:clr>
            <a:srgbClr val="5ACBF0"/>
          </p15:clr>
        </p15:guide>
        <p15:guide id="10" pos="1342" userDrawn="1">
          <p15:clr>
            <a:srgbClr val="5ACBF0"/>
          </p15:clr>
        </p15:guide>
        <p15:guide id="11" pos="1538" userDrawn="1">
          <p15:clr>
            <a:srgbClr val="5ACBF0"/>
          </p15:clr>
        </p15:guide>
        <p15:guide id="12" pos="2782" userDrawn="1">
          <p15:clr>
            <a:srgbClr val="5ACBF0"/>
          </p15:clr>
        </p15:guide>
        <p15:guide id="13" pos="2978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76C9FF-BD29-F667-B70E-D2EFE94CD97B}"/>
              </a:ext>
            </a:extLst>
          </p:cNvPr>
          <p:cNvSpPr/>
          <p:nvPr/>
        </p:nvSpPr>
        <p:spPr>
          <a:xfrm>
            <a:off x="3275636" y="-133350"/>
            <a:ext cx="3009418" cy="879121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1394718-3DC8-7473-667C-95ED9BB50CF6}"/>
              </a:ext>
            </a:extLst>
          </p:cNvPr>
          <p:cNvSpPr/>
          <p:nvPr/>
        </p:nvSpPr>
        <p:spPr>
          <a:xfrm>
            <a:off x="3429000" y="8140700"/>
            <a:ext cx="2867628" cy="1583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21A2EEE-9D9C-E852-28B7-7A8DD1E8B10A}"/>
              </a:ext>
            </a:extLst>
          </p:cNvPr>
          <p:cNvSpPr txBox="1"/>
          <p:nvPr/>
        </p:nvSpPr>
        <p:spPr>
          <a:xfrm>
            <a:off x="384174" y="3588237"/>
            <a:ext cx="2182288" cy="649188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国家試験</a:t>
            </a:r>
            <a:endParaRPr kumimoji="1"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34414FE-91BD-B2F5-3895-92454B16C48B}"/>
              </a:ext>
            </a:extLst>
          </p:cNvPr>
          <p:cNvSpPr txBox="1"/>
          <p:nvPr/>
        </p:nvSpPr>
        <p:spPr>
          <a:xfrm>
            <a:off x="4657428" y="116805"/>
            <a:ext cx="23368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en-US" altLang="ja-JP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JFA07</a:t>
            </a:r>
            <a:r>
              <a:rPr kumimoji="1" lang="ja-JP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発　第</a:t>
            </a:r>
            <a:r>
              <a:rPr kumimoji="1" lang="en-US" altLang="ja-JP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r>
            <a:r>
              <a:rPr kumimoji="1" lang="ja-JP" altLang="en-US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号</a:t>
            </a:r>
            <a:endParaRPr kumimoji="1" lang="ja-JP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タイトル 3">
            <a:extLst>
              <a:ext uri="{FF2B5EF4-FFF2-40B4-BE49-F238E27FC236}">
                <a16:creationId xmlns:a16="http://schemas.microsoft.com/office/drawing/2014/main" id="{039F5AD4-0E39-AC8E-A7A1-9660555840E4}"/>
              </a:ext>
            </a:extLst>
          </p:cNvPr>
          <p:cNvSpPr txBox="1">
            <a:spLocks/>
          </p:cNvSpPr>
          <p:nvPr/>
        </p:nvSpPr>
        <p:spPr>
          <a:xfrm>
            <a:off x="472122" y="4065905"/>
            <a:ext cx="5913755" cy="1012190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514350" rtl="0" eaLnBrk="1" latinLnBrk="0" hangingPunct="1">
              <a:spcBef>
                <a:spcPct val="0"/>
              </a:spcBef>
              <a:buNone/>
              <a:defRPr kumimoji="1" sz="2025" kern="120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800">
                <a:solidFill>
                  <a:schemeClr val="bg1"/>
                </a:solidFill>
              </a:rPr>
              <a:t>機械保全技能士</a:t>
            </a:r>
            <a:r>
              <a:rPr lang="ja-JP" altLang="en-US" sz="2800" u="sng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電気系</a:t>
            </a:r>
            <a:r>
              <a:rPr lang="en-US" altLang="ja-JP" sz="2800" u="sng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ja-JP" altLang="en-US" sz="2800" u="sng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級</a:t>
            </a:r>
            <a:br>
              <a:rPr lang="ja-JP" altLang="en-US" sz="2800">
                <a:solidFill>
                  <a:schemeClr val="bg1"/>
                </a:solidFill>
              </a:rPr>
            </a:br>
            <a:r>
              <a:rPr lang="ja-JP" altLang="en-US" sz="2800">
                <a:solidFill>
                  <a:schemeClr val="bg1"/>
                </a:solidFill>
              </a:rPr>
              <a:t>取得に</a:t>
            </a:r>
            <a:r>
              <a:rPr lang="ja-JP" altLang="en-US" sz="2800">
                <a:solidFill>
                  <a:schemeClr val="bg1"/>
                </a:solidFill>
                <a:sym typeface="+mn-ea"/>
              </a:rPr>
              <a:t>向けた</a:t>
            </a:r>
            <a:r>
              <a:rPr lang="ja-JP" altLang="en-US" sz="2800">
                <a:solidFill>
                  <a:schemeClr val="bg1"/>
                </a:solidFill>
              </a:rPr>
              <a:t>技能研修講座のご案内</a:t>
            </a:r>
            <a:endParaRPr lang="ja-JP" alt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2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9AA30A-38EA-749B-DABD-CAB74976BB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E8E13515-0FF1-DA4A-C2C8-E54C512906F7}"/>
              </a:ext>
            </a:extLst>
          </p:cNvPr>
          <p:cNvSpPr/>
          <p:nvPr/>
        </p:nvSpPr>
        <p:spPr>
          <a:xfrm>
            <a:off x="683826" y="925395"/>
            <a:ext cx="5625086" cy="12731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本講座は、国家</a:t>
            </a:r>
            <a:r>
              <a:rPr kumimoji="1" lang="ja-JP" altLang="en-US" sz="1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試験 機械保全士 </a:t>
            </a:r>
            <a:r>
              <a:rPr kumimoji="1" lang="ja-JP" altLang="en-US" sz="1600" u="dbl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電気系</a:t>
            </a:r>
            <a:r>
              <a:rPr kumimoji="1" lang="en-US" altLang="ja-JP" sz="1600" u="dbl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600" u="dbl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級</a:t>
            </a:r>
            <a:r>
              <a:rPr kumimoji="1" lang="ja-JP" altLang="en-US" sz="1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取得を</a:t>
            </a:r>
            <a:r>
              <a:rPr kumimoji="1" lang="ja-JP" altLang="en-US" sz="16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目的とし、</a:t>
            </a:r>
            <a:endParaRPr kumimoji="1" lang="en-US" altLang="ja-JP" sz="16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簡易なタイムチャートの読み取り</a:t>
            </a:r>
            <a:r>
              <a:rPr kumimoji="1" lang="ja-JP" altLang="en-US" sz="1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、電気回路</a:t>
            </a:r>
            <a:r>
              <a:rPr kumimoji="1" lang="en-US" altLang="ja-JP" sz="1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（ハード図）の読み取り及び作成と配線技術の習得を目的としています。</a:t>
            </a:r>
          </a:p>
        </p:txBody>
      </p:sp>
      <p:sp>
        <p:nvSpPr>
          <p:cNvPr id="11" name="四角形: 1 つの角を切り取る 10">
            <a:extLst>
              <a:ext uri="{FF2B5EF4-FFF2-40B4-BE49-F238E27FC236}">
                <a16:creationId xmlns:a16="http://schemas.microsoft.com/office/drawing/2014/main" id="{2003391D-0D25-9A10-2C85-9034D7784973}"/>
              </a:ext>
            </a:extLst>
          </p:cNvPr>
          <p:cNvSpPr/>
          <p:nvPr/>
        </p:nvSpPr>
        <p:spPr>
          <a:xfrm>
            <a:off x="431924" y="509121"/>
            <a:ext cx="1673101" cy="548645"/>
          </a:xfrm>
          <a:prstGeom prst="snip1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9185D64E-A59D-D067-A0C3-32B2C0B92663}"/>
              </a:ext>
            </a:extLst>
          </p:cNvPr>
          <p:cNvSpPr txBox="1">
            <a:spLocks/>
          </p:cNvSpPr>
          <p:nvPr/>
        </p:nvSpPr>
        <p:spPr>
          <a:xfrm>
            <a:off x="549088" y="498047"/>
            <a:ext cx="1417528" cy="5129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514350" rtl="0" eaLnBrk="1" latinLnBrk="0" hangingPunct="1">
              <a:spcBef>
                <a:spcPct val="0"/>
              </a:spcBef>
              <a:buNone/>
              <a:defRPr kumimoji="1" sz="2250" kern="120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>
                <a:solidFill>
                  <a:schemeClr val="bg1"/>
                </a:solidFill>
              </a:rPr>
              <a:t>研修概要</a:t>
            </a:r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4C209CDB-6B88-BE23-3292-D96E7F09939B}"/>
              </a:ext>
            </a:extLst>
          </p:cNvPr>
          <p:cNvSpPr/>
          <p:nvPr/>
        </p:nvSpPr>
        <p:spPr>
          <a:xfrm>
            <a:off x="577136" y="2324891"/>
            <a:ext cx="1009718" cy="355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4C61A4D7-D33D-E214-75B7-1CB5B1D9C24A}"/>
              </a:ext>
            </a:extLst>
          </p:cNvPr>
          <p:cNvSpPr/>
          <p:nvPr/>
        </p:nvSpPr>
        <p:spPr>
          <a:xfrm>
            <a:off x="590546" y="2951383"/>
            <a:ext cx="1009718" cy="355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2AD09F78-882F-C139-C193-CBDF2F0F6E70}"/>
              </a:ext>
            </a:extLst>
          </p:cNvPr>
          <p:cNvSpPr/>
          <p:nvPr/>
        </p:nvSpPr>
        <p:spPr>
          <a:xfrm>
            <a:off x="577150" y="3435455"/>
            <a:ext cx="1009718" cy="355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E1B5BAEB-992C-FCBF-DF72-D0A4922EA5E2}"/>
              </a:ext>
            </a:extLst>
          </p:cNvPr>
          <p:cNvSpPr/>
          <p:nvPr/>
        </p:nvSpPr>
        <p:spPr>
          <a:xfrm>
            <a:off x="599527" y="3937645"/>
            <a:ext cx="1009718" cy="355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E207CE-19DC-AD6A-424E-C818BA27EFB3}"/>
              </a:ext>
            </a:extLst>
          </p:cNvPr>
          <p:cNvSpPr txBox="1"/>
          <p:nvPr/>
        </p:nvSpPr>
        <p:spPr>
          <a:xfrm>
            <a:off x="531564" y="2935022"/>
            <a:ext cx="11525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受講対象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CD07480-B45F-83C7-4E07-A2C123D180C0}"/>
              </a:ext>
            </a:extLst>
          </p:cNvPr>
          <p:cNvSpPr txBox="1"/>
          <p:nvPr/>
        </p:nvSpPr>
        <p:spPr>
          <a:xfrm>
            <a:off x="573678" y="2310795"/>
            <a:ext cx="10811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主　催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F2A117B-20B5-17FA-D634-2E241D4A5742}"/>
              </a:ext>
            </a:extLst>
          </p:cNvPr>
          <p:cNvSpPr txBox="1"/>
          <p:nvPr/>
        </p:nvSpPr>
        <p:spPr>
          <a:xfrm>
            <a:off x="505706" y="3431936"/>
            <a:ext cx="11525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形　式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C0028AB-9BE3-2087-8CF8-1BDFF7534D56}"/>
              </a:ext>
            </a:extLst>
          </p:cNvPr>
          <p:cNvSpPr txBox="1"/>
          <p:nvPr/>
        </p:nvSpPr>
        <p:spPr>
          <a:xfrm>
            <a:off x="558562" y="3937978"/>
            <a:ext cx="11525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受講料</a:t>
            </a: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321D5CB1-9126-313B-252D-7E8B738EABE3}"/>
              </a:ext>
            </a:extLst>
          </p:cNvPr>
          <p:cNvGrpSpPr/>
          <p:nvPr/>
        </p:nvGrpSpPr>
        <p:grpSpPr>
          <a:xfrm>
            <a:off x="1425886" y="2363550"/>
            <a:ext cx="5116240" cy="668309"/>
            <a:chOff x="1349797" y="1305219"/>
            <a:chExt cx="5116240" cy="668309"/>
          </a:xfrm>
        </p:grpSpPr>
        <p:sp>
          <p:nvSpPr>
            <p:cNvPr id="52" name="コンテンツ プレースホルダー 2">
              <a:extLst>
                <a:ext uri="{FF2B5EF4-FFF2-40B4-BE49-F238E27FC236}">
                  <a16:creationId xmlns:a16="http://schemas.microsoft.com/office/drawing/2014/main" id="{D8F95EAC-4A8F-8AF3-8CD5-D9CCDF0B5411}"/>
                </a:ext>
              </a:extLst>
            </p:cNvPr>
            <p:cNvSpPr txBox="1">
              <a:spLocks/>
            </p:cNvSpPr>
            <p:nvPr/>
          </p:nvSpPr>
          <p:spPr>
            <a:xfrm>
              <a:off x="1349797" y="1305219"/>
              <a:ext cx="4980282" cy="31836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92881" indent="-154305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350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360045" indent="-154305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238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514350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125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632651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013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745808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900" kern="1200" baseline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885968" indent="-160734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anose="05020102010507070707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6pPr>
              <a:lvl7pPr marL="966978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080135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1064705" indent="0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None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8576" indent="0">
                <a:buNone/>
              </a:pPr>
              <a:r>
                <a:rPr lang="ja-JP" altLang="en-US" sz="1200" dirty="0"/>
                <a:t>（</a:t>
              </a:r>
              <a:r>
                <a:rPr lang="ja-JP" altLang="en-US" sz="1200" u="dashHeavy" dirty="0"/>
                <a:t>株）ＫＡＭＡＭＥＳＨＩ、</a:t>
              </a:r>
              <a:r>
                <a:rPr lang="ja-JP" altLang="en-US" sz="1200" dirty="0"/>
                <a:t>（一社）日本鍛造協会の共同開発</a:t>
              </a:r>
              <a:endParaRPr lang="en-US" altLang="ja-JP" sz="1200" dirty="0"/>
            </a:p>
            <a:p>
              <a:pPr marL="38576" indent="0">
                <a:buNone/>
              </a:pPr>
              <a:endParaRPr lang="en-US" altLang="ja-JP" sz="1200" dirty="0"/>
            </a:p>
            <a:p>
              <a:pPr marL="38576" indent="0">
                <a:buNone/>
              </a:pPr>
              <a:endParaRPr lang="en-US" altLang="ja-JP" sz="1200" dirty="0"/>
            </a:p>
            <a:p>
              <a:pPr marL="38576" indent="0">
                <a:buFont typeface="Wingdings 2" pitchFamily="18" charset="2"/>
                <a:buNone/>
              </a:pPr>
              <a:endParaRPr lang="ja-JP" altLang="en-US" sz="1200" dirty="0"/>
            </a:p>
          </p:txBody>
        </p:sp>
        <p:sp>
          <p:nvSpPr>
            <p:cNvPr id="53" name="コンテンツ プレースホルダー 2">
              <a:extLst>
                <a:ext uri="{FF2B5EF4-FFF2-40B4-BE49-F238E27FC236}">
                  <a16:creationId xmlns:a16="http://schemas.microsoft.com/office/drawing/2014/main" id="{FCA12CAC-ACD7-84C9-4F40-E1772C451658}"/>
                </a:ext>
              </a:extLst>
            </p:cNvPr>
            <p:cNvSpPr txBox="1">
              <a:spLocks/>
            </p:cNvSpPr>
            <p:nvPr/>
          </p:nvSpPr>
          <p:spPr>
            <a:xfrm>
              <a:off x="1485755" y="1602225"/>
              <a:ext cx="4980282" cy="371303"/>
            </a:xfrm>
            <a:prstGeom prst="rect">
              <a:avLst/>
            </a:prstGeom>
            <a:ln>
              <a:noFill/>
            </a:ln>
          </p:spPr>
          <p:txBody>
            <a:bodyPr vert="horz" lIns="91440" tIns="45720" rIns="91440" bIns="45720" rtlCol="0">
              <a:normAutofit fontScale="92500"/>
            </a:bodyPr>
            <a:lstStyle>
              <a:lvl1pPr marL="192881" indent="-154305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350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360045" indent="-154305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238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514350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125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632651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013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745808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900" kern="1200" baseline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885968" indent="-160734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anose="05020102010507070707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6pPr>
              <a:lvl7pPr marL="966978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080135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1064705" indent="0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None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8576" indent="0">
                <a:buNone/>
              </a:pPr>
              <a:r>
                <a:rPr lang="en-US" altLang="ja-JP" sz="700" dirty="0"/>
                <a:t>※</a:t>
              </a:r>
              <a:r>
                <a:rPr lang="ja-JP" altLang="en-US" sz="700" dirty="0"/>
                <a:t>日本製鉄㈱初の社内ベンチャー、経済産業省「出向起業」令和５年度採択事業　</a:t>
              </a:r>
            </a:p>
            <a:p>
              <a:pPr marL="38576" indent="0">
                <a:buNone/>
              </a:pPr>
              <a:r>
                <a:rPr lang="ja-JP" altLang="en-US" sz="700" dirty="0"/>
                <a:t> 　製造業向けに設備予備品の調達マッチングや社内在庫管理ＤＸ、保全人材コンサル事業を展開中 （参考</a:t>
              </a:r>
              <a:r>
                <a:rPr lang="en-US" altLang="ja-JP" sz="700" dirty="0"/>
                <a:t>URL</a:t>
              </a:r>
              <a:r>
                <a:rPr lang="ja-JP" altLang="en-US" sz="700" dirty="0"/>
                <a:t>：</a:t>
              </a:r>
              <a:r>
                <a:rPr lang="en-US" altLang="ja-JP" sz="700" dirty="0"/>
                <a:t>https://kamameshi.com/lp/</a:t>
              </a:r>
              <a:r>
                <a:rPr lang="ja-JP" altLang="en-US" sz="700" dirty="0"/>
                <a:t>）</a:t>
              </a:r>
            </a:p>
            <a:p>
              <a:pPr marL="38576" indent="0">
                <a:buNone/>
              </a:pPr>
              <a:endParaRPr lang="en-US" altLang="ja-JP" sz="700" dirty="0"/>
            </a:p>
          </p:txBody>
        </p: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044B1DE-4E43-34AE-F349-8F73069CFEC9}"/>
              </a:ext>
            </a:extLst>
          </p:cNvPr>
          <p:cNvSpPr txBox="1"/>
          <p:nvPr/>
        </p:nvSpPr>
        <p:spPr>
          <a:xfrm>
            <a:off x="1561844" y="2230044"/>
            <a:ext cx="237678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en-US" altLang="ja-JP" sz="900" dirty="0">
                <a:solidFill>
                  <a:schemeClr val="tx2"/>
                </a:solidFill>
              </a:rPr>
              <a:t>※</a:t>
            </a:r>
            <a:endParaRPr kumimoji="1" lang="ja-JP" altLang="en-US" sz="900" dirty="0">
              <a:solidFill>
                <a:schemeClr val="tx2"/>
              </a:solidFill>
            </a:endParaRPr>
          </a:p>
        </p:txBody>
      </p:sp>
      <p:sp>
        <p:nvSpPr>
          <p:cNvPr id="56" name="コンテンツ プレースホルダー 2">
            <a:extLst>
              <a:ext uri="{FF2B5EF4-FFF2-40B4-BE49-F238E27FC236}">
                <a16:creationId xmlns:a16="http://schemas.microsoft.com/office/drawing/2014/main" id="{B7DB3E90-34A7-AF7C-B264-E4DB51F5DEF2}"/>
              </a:ext>
            </a:extLst>
          </p:cNvPr>
          <p:cNvSpPr txBox="1">
            <a:spLocks/>
          </p:cNvSpPr>
          <p:nvPr/>
        </p:nvSpPr>
        <p:spPr>
          <a:xfrm>
            <a:off x="1586854" y="3378747"/>
            <a:ext cx="4980282" cy="3170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2881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3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651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3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580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968" indent="-160734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anose="05020102010507070707" pitchFamily="18" charset="2"/>
              <a:buChar char=""/>
              <a:defRPr kumimoji="1" sz="78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697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70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" indent="0">
              <a:buNone/>
            </a:pPr>
            <a:r>
              <a:rPr lang="ja-JP" altLang="en-US" dirty="0"/>
              <a:t>集合研修１泊２日✕</a:t>
            </a:r>
            <a:r>
              <a:rPr lang="en-US" altLang="ja-JP" dirty="0"/>
              <a:t>5</a:t>
            </a:r>
            <a:r>
              <a:rPr lang="ja-JP" altLang="en-US" dirty="0"/>
              <a:t>セット（講義回数　計</a:t>
            </a:r>
            <a:r>
              <a:rPr lang="en-US" altLang="ja-JP" dirty="0"/>
              <a:t>10</a:t>
            </a:r>
            <a:r>
              <a:rPr lang="ja-JP" altLang="en-US" dirty="0"/>
              <a:t>回）</a:t>
            </a:r>
            <a:endParaRPr lang="en-US" altLang="ja-JP" dirty="0"/>
          </a:p>
          <a:p>
            <a:pPr marL="38576" indent="0">
              <a:buNone/>
            </a:pPr>
            <a:endParaRPr lang="en-US" altLang="ja-JP" dirty="0"/>
          </a:p>
          <a:p>
            <a:pPr marL="38576" indent="0">
              <a:buFont typeface="Wingdings 2" pitchFamily="18" charset="2"/>
              <a:buNone/>
            </a:pPr>
            <a:endParaRPr lang="ja-JP" altLang="en-US" dirty="0"/>
          </a:p>
        </p:txBody>
      </p:sp>
      <p:sp>
        <p:nvSpPr>
          <p:cNvPr id="57" name="コンテンツ プレースホルダー 2">
            <a:extLst>
              <a:ext uri="{FF2B5EF4-FFF2-40B4-BE49-F238E27FC236}">
                <a16:creationId xmlns:a16="http://schemas.microsoft.com/office/drawing/2014/main" id="{B5425C34-3584-5626-948B-A3CEF2F9CB00}"/>
              </a:ext>
            </a:extLst>
          </p:cNvPr>
          <p:cNvSpPr txBox="1">
            <a:spLocks/>
          </p:cNvSpPr>
          <p:nvPr/>
        </p:nvSpPr>
        <p:spPr>
          <a:xfrm>
            <a:off x="1589989" y="3597998"/>
            <a:ext cx="4980282" cy="2822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2881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3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651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3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580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968" indent="-160734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anose="05020102010507070707" pitchFamily="18" charset="2"/>
              <a:buChar char=""/>
              <a:defRPr kumimoji="1" sz="78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697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70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" indent="0">
              <a:buNone/>
            </a:pPr>
            <a:r>
              <a:rPr lang="ja-JP" altLang="en-US" sz="1050" dirty="0"/>
              <a:t>座学と実技試験の指導を実施、各回課題あり</a:t>
            </a:r>
            <a:endParaRPr lang="en-US" altLang="ja-JP" sz="1050" dirty="0"/>
          </a:p>
          <a:p>
            <a:pPr marL="38576" indent="0">
              <a:buFont typeface="Wingdings 2" pitchFamily="18" charset="2"/>
              <a:buNone/>
            </a:pPr>
            <a:endParaRPr lang="ja-JP" altLang="en-US" sz="1050" dirty="0"/>
          </a:p>
        </p:txBody>
      </p:sp>
      <p:sp>
        <p:nvSpPr>
          <p:cNvPr id="58" name="コンテンツ プレースホルダー 2">
            <a:extLst>
              <a:ext uri="{FF2B5EF4-FFF2-40B4-BE49-F238E27FC236}">
                <a16:creationId xmlns:a16="http://schemas.microsoft.com/office/drawing/2014/main" id="{76838DE7-AB12-42D4-E0DE-7795C0D73FD8}"/>
              </a:ext>
            </a:extLst>
          </p:cNvPr>
          <p:cNvSpPr txBox="1">
            <a:spLocks/>
          </p:cNvSpPr>
          <p:nvPr/>
        </p:nvSpPr>
        <p:spPr>
          <a:xfrm>
            <a:off x="1609245" y="3949904"/>
            <a:ext cx="4980282" cy="308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2881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3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651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3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580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968" indent="-160734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anose="05020102010507070707" pitchFamily="18" charset="2"/>
              <a:buChar char=""/>
              <a:defRPr kumimoji="1" sz="78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697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70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" indent="0">
              <a:buNone/>
            </a:pPr>
            <a:r>
              <a:rPr lang="en-US" altLang="ja-JP" sz="1400" dirty="0"/>
              <a:t>400,000</a:t>
            </a:r>
            <a:r>
              <a:rPr lang="ja-JP" altLang="en-US" sz="1400" dirty="0"/>
              <a:t>円（税込）</a:t>
            </a:r>
            <a:endParaRPr lang="en-US" altLang="ja-JP" sz="1400" dirty="0"/>
          </a:p>
          <a:p>
            <a:pPr marL="38576" indent="0">
              <a:buFont typeface="Wingdings 2" pitchFamily="18" charset="2"/>
              <a:buNone/>
            </a:pPr>
            <a:endParaRPr lang="ja-JP" altLang="en-US" sz="1400" dirty="0"/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A516F67D-6C79-2F0A-9C59-5BFE1245FB36}"/>
              </a:ext>
            </a:extLst>
          </p:cNvPr>
          <p:cNvSpPr/>
          <p:nvPr/>
        </p:nvSpPr>
        <p:spPr>
          <a:xfrm>
            <a:off x="617148" y="4446412"/>
            <a:ext cx="1009718" cy="355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285B377-FE2C-03E8-7EC9-E582D0C9A1A7}"/>
              </a:ext>
            </a:extLst>
          </p:cNvPr>
          <p:cNvSpPr txBox="1"/>
          <p:nvPr/>
        </p:nvSpPr>
        <p:spPr>
          <a:xfrm>
            <a:off x="536259" y="4438020"/>
            <a:ext cx="11525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助成金</a:t>
            </a:r>
          </a:p>
        </p:txBody>
      </p:sp>
      <p:sp>
        <p:nvSpPr>
          <p:cNvPr id="72" name="コンテンツ プレースホルダー 2">
            <a:extLst>
              <a:ext uri="{FF2B5EF4-FFF2-40B4-BE49-F238E27FC236}">
                <a16:creationId xmlns:a16="http://schemas.microsoft.com/office/drawing/2014/main" id="{38ED8F8C-3228-D3F8-8A5C-4F4CD5827BFB}"/>
              </a:ext>
            </a:extLst>
          </p:cNvPr>
          <p:cNvSpPr txBox="1">
            <a:spLocks/>
          </p:cNvSpPr>
          <p:nvPr/>
        </p:nvSpPr>
        <p:spPr>
          <a:xfrm>
            <a:off x="501709" y="4886287"/>
            <a:ext cx="6154312" cy="1006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92881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3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651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3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580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968" indent="-160734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anose="05020102010507070707" pitchFamily="18" charset="2"/>
              <a:buChar char=""/>
              <a:defRPr kumimoji="1" sz="78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697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70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" indent="0">
              <a:buNone/>
            </a:pPr>
            <a:r>
              <a:rPr kumimoji="1" lang="ja-JP" altLang="en-US" sz="1100" i="1" dirty="0">
                <a:ea typeface="Meiryo UI" panose="020B0604030504040204" pitchFamily="50" charset="-128"/>
              </a:rPr>
              <a:t>本セミナーは、上記受講料の</a:t>
            </a:r>
            <a:r>
              <a:rPr kumimoji="1" lang="en-US" altLang="ja-JP" sz="1100" i="1" dirty="0">
                <a:ea typeface="Meiryo UI" panose="020B0604030504040204" pitchFamily="50" charset="-128"/>
              </a:rPr>
              <a:t>45</a:t>
            </a:r>
            <a:r>
              <a:rPr kumimoji="1" lang="ja-JP" altLang="en-US" sz="1100" i="1" dirty="0">
                <a:ea typeface="Meiryo UI" panose="020B0604030504040204" pitchFamily="50" charset="-128"/>
              </a:rPr>
              <a:t>％が下記助成金（制度が拡充されました）の対象となる場合があります。詳細は、下記ホームページをご参照ください。</a:t>
            </a:r>
            <a:endParaRPr kumimoji="1" lang="en-US" altLang="ja-JP" sz="1100" i="1" dirty="0"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800" b="1" i="1" dirty="0">
                <a:ea typeface="Meiryo UI" panose="020B0604030504040204" pitchFamily="50" charset="-128"/>
              </a:rPr>
              <a:t>雇用調整助成金　</a:t>
            </a:r>
            <a:r>
              <a:rPr kumimoji="1" lang="ja-JP" altLang="en-US" sz="800" i="1" dirty="0">
                <a:ea typeface="Meiryo UI" panose="020B0604030504040204" pitchFamily="50" charset="-128"/>
              </a:rPr>
              <a:t>：</a:t>
            </a:r>
            <a:r>
              <a:rPr kumimoji="1" lang="en-US" altLang="ja-JP" sz="700" i="1" dirty="0">
                <a:ea typeface="Meiryo UI" panose="020B0604030504040204" pitchFamily="50" charset="-128"/>
              </a:rPr>
              <a:t>https://www.mhlw.go.jp/stf/seisakunitsuite/bunya/koyou_roudou/koyou/kyufukin/pageL07_20200515.html</a:t>
            </a:r>
            <a:endParaRPr kumimoji="1" lang="en-US" altLang="ja-JP" sz="800" i="1" dirty="0"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800" b="1" i="1" dirty="0">
                <a:ea typeface="Meiryo UI" panose="020B0604030504040204" pitchFamily="50" charset="-128"/>
              </a:rPr>
              <a:t>人材開発支援助成金</a:t>
            </a:r>
            <a:r>
              <a:rPr kumimoji="1" lang="ja-JP" altLang="en-US" sz="700" i="1" dirty="0">
                <a:ea typeface="Meiryo UI" panose="020B0604030504040204" pitchFamily="50" charset="-128"/>
              </a:rPr>
              <a:t>：　</a:t>
            </a:r>
            <a:r>
              <a:rPr kumimoji="1" lang="en-US" altLang="ja-JP" sz="700" i="1" dirty="0">
                <a:ea typeface="Meiryo UI" panose="020B0604030504040204" pitchFamily="50" charset="-128"/>
              </a:rPr>
              <a:t> https://www.mhlw.go.jp/stf/seisakunitsuite/bunya/koyou_roudou/koyou/kyufukin/d01-1.html</a:t>
            </a:r>
            <a:endParaRPr lang="ja-JP" altLang="en-US" sz="800" dirty="0"/>
          </a:p>
        </p:txBody>
      </p:sp>
      <p:sp>
        <p:nvSpPr>
          <p:cNvPr id="2" name="コンテンツ プレースホルダー 2">
            <a:extLst>
              <a:ext uri="{FF2B5EF4-FFF2-40B4-BE49-F238E27FC236}">
                <a16:creationId xmlns:a16="http://schemas.microsoft.com/office/drawing/2014/main" id="{7F2C0B42-6F32-482C-A625-BAD19436E06A}"/>
              </a:ext>
            </a:extLst>
          </p:cNvPr>
          <p:cNvSpPr txBox="1">
            <a:spLocks/>
          </p:cNvSpPr>
          <p:nvPr/>
        </p:nvSpPr>
        <p:spPr>
          <a:xfrm>
            <a:off x="1514841" y="2969672"/>
            <a:ext cx="4980282" cy="448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92881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3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651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3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580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968" indent="-160734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anose="05020102010507070707" pitchFamily="18" charset="2"/>
              <a:buChar char=""/>
              <a:defRPr kumimoji="1" sz="78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697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70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" indent="0">
              <a:buNone/>
            </a:pPr>
            <a:r>
              <a:rPr lang="ja-JP" altLang="en-US" sz="1200">
                <a:solidFill>
                  <a:schemeClr val="tx1"/>
                </a:solidFill>
              </a:rPr>
              <a:t>機械保全士</a:t>
            </a:r>
            <a:r>
              <a:rPr lang="ja-JP" altLang="en-US" sz="1200">
                <a:solidFill>
                  <a:schemeClr val="tx1"/>
                </a:solidFill>
                <a:sym typeface="+mn-ea"/>
              </a:rPr>
              <a:t>（</a:t>
            </a:r>
            <a:r>
              <a:rPr lang="ja-JP" altLang="en-US" sz="1200" u="sng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電気系</a:t>
            </a:r>
            <a:r>
              <a:rPr lang="ja-JP" altLang="en-US" sz="1200">
                <a:solidFill>
                  <a:schemeClr val="tx1"/>
                </a:solidFill>
                <a:sym typeface="+mn-ea"/>
              </a:rPr>
              <a:t>）</a:t>
            </a:r>
            <a:r>
              <a:rPr lang="ja-JP" altLang="en-US" sz="1200">
                <a:solidFill>
                  <a:schemeClr val="tx1"/>
                </a:solidFill>
              </a:rPr>
              <a:t>技能検定受験希望の方、</a:t>
            </a:r>
            <a:endParaRPr lang="en-US" altLang="ja-JP" sz="1200">
              <a:solidFill>
                <a:schemeClr val="tx1"/>
              </a:solidFill>
            </a:endParaRPr>
          </a:p>
          <a:p>
            <a:pPr marL="38576" indent="0">
              <a:buNone/>
            </a:pPr>
            <a:r>
              <a:rPr lang="ja-JP" altLang="en-US" sz="1200">
                <a:solidFill>
                  <a:schemeClr val="tx1"/>
                </a:solidFill>
              </a:rPr>
              <a:t>受験相当の機械保全士</a:t>
            </a:r>
            <a:r>
              <a:rPr lang="ja-JP" altLang="en-US" sz="1200">
                <a:solidFill>
                  <a:schemeClr val="tx1"/>
                </a:solidFill>
                <a:sym typeface="+mn-ea"/>
              </a:rPr>
              <a:t>（</a:t>
            </a:r>
            <a:r>
              <a:rPr lang="ja-JP" altLang="en-US" sz="1200" u="sng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電気系</a:t>
            </a:r>
            <a:r>
              <a:rPr lang="ja-JP" altLang="en-US" sz="1200">
                <a:solidFill>
                  <a:schemeClr val="tx1"/>
                </a:solidFill>
                <a:sym typeface="+mn-ea"/>
              </a:rPr>
              <a:t>）</a:t>
            </a:r>
            <a:r>
              <a:rPr lang="ja-JP" altLang="en-US" sz="1200">
                <a:solidFill>
                  <a:schemeClr val="tx1"/>
                </a:solidFill>
              </a:rPr>
              <a:t>知識取得希望の方（電気知識は問いません）</a:t>
            </a:r>
            <a:endParaRPr lang="en-US" altLang="ja-JP" sz="1200">
              <a:solidFill>
                <a:schemeClr val="tx1"/>
              </a:solidFill>
            </a:endParaRPr>
          </a:p>
          <a:p>
            <a:pPr marL="38576" indent="0">
              <a:buNone/>
            </a:pPr>
            <a:endParaRPr lang="en-US" altLang="ja-JP" sz="1200" dirty="0">
              <a:solidFill>
                <a:schemeClr val="tx1"/>
              </a:solidFill>
            </a:endParaRPr>
          </a:p>
          <a:p>
            <a:pPr marL="38576" indent="0">
              <a:buNone/>
            </a:pPr>
            <a:endParaRPr lang="en-US" altLang="ja-JP" sz="1200" dirty="0">
              <a:solidFill>
                <a:schemeClr val="tx1"/>
              </a:solidFill>
            </a:endParaRPr>
          </a:p>
          <a:p>
            <a:pPr marL="38576" indent="0" algn="r">
              <a:buFont typeface="Wingdings 2" pitchFamily="18" charset="2"/>
              <a:buNone/>
            </a:pP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9F484DD-25AE-C0FC-24AC-71104295A31B}"/>
              </a:ext>
            </a:extLst>
          </p:cNvPr>
          <p:cNvSpPr/>
          <p:nvPr/>
        </p:nvSpPr>
        <p:spPr>
          <a:xfrm>
            <a:off x="698827" y="5807182"/>
            <a:ext cx="1009718" cy="355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44A34C65-B0E6-1A9A-3FC0-B849798D94E1}"/>
              </a:ext>
            </a:extLst>
          </p:cNvPr>
          <p:cNvSpPr/>
          <p:nvPr/>
        </p:nvSpPr>
        <p:spPr>
          <a:xfrm>
            <a:off x="690655" y="6262923"/>
            <a:ext cx="1648373" cy="3916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BE9E290E-6D9A-78BA-A099-13986FA723E8}"/>
              </a:ext>
            </a:extLst>
          </p:cNvPr>
          <p:cNvSpPr/>
          <p:nvPr/>
        </p:nvSpPr>
        <p:spPr>
          <a:xfrm>
            <a:off x="696073" y="8208591"/>
            <a:ext cx="1009718" cy="355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30E61BE-7545-9D42-E567-2BF28D24B2A7}"/>
              </a:ext>
            </a:extLst>
          </p:cNvPr>
          <p:cNvSpPr/>
          <p:nvPr/>
        </p:nvSpPr>
        <p:spPr>
          <a:xfrm>
            <a:off x="711132" y="7710397"/>
            <a:ext cx="1009717" cy="3272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239A88-D5F6-685D-4BEC-36975324D8FF}"/>
              </a:ext>
            </a:extLst>
          </p:cNvPr>
          <p:cNvSpPr txBox="1"/>
          <p:nvPr/>
        </p:nvSpPr>
        <p:spPr>
          <a:xfrm>
            <a:off x="625915" y="5796504"/>
            <a:ext cx="11525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人　数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12F974D-CA9B-0B84-9F2C-C16FAC6E0508}"/>
              </a:ext>
            </a:extLst>
          </p:cNvPr>
          <p:cNvSpPr txBox="1"/>
          <p:nvPr/>
        </p:nvSpPr>
        <p:spPr>
          <a:xfrm>
            <a:off x="496839" y="6324890"/>
            <a:ext cx="2011606" cy="29238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1300" dirty="0">
                <a:solidFill>
                  <a:schemeClr val="bg1"/>
                </a:solidFill>
              </a:rPr>
              <a:t>ご準備いただくもの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88F7E1C-FD0D-0DCF-0C43-382BABB6F822}"/>
              </a:ext>
            </a:extLst>
          </p:cNvPr>
          <p:cNvSpPr txBox="1"/>
          <p:nvPr/>
        </p:nvSpPr>
        <p:spPr>
          <a:xfrm>
            <a:off x="649065" y="7668353"/>
            <a:ext cx="11525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会　場</a:t>
            </a:r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7F5E9C6F-DB63-BBFD-220F-9686ABDE1324}"/>
              </a:ext>
            </a:extLst>
          </p:cNvPr>
          <p:cNvSpPr txBox="1">
            <a:spLocks/>
          </p:cNvSpPr>
          <p:nvPr/>
        </p:nvSpPr>
        <p:spPr>
          <a:xfrm>
            <a:off x="1722899" y="5887271"/>
            <a:ext cx="4295131" cy="341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2881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3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651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3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580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968" indent="-160734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anose="05020102010507070707" pitchFamily="18" charset="2"/>
              <a:buChar char=""/>
              <a:defRPr kumimoji="1" sz="78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697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70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" indent="0">
              <a:buNone/>
            </a:pPr>
            <a:r>
              <a:rPr lang="ja-JP" altLang="en-US" dirty="0"/>
              <a:t>６名</a:t>
            </a: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4A4A0B0C-A6FC-54BC-3C30-6C4B11C34626}"/>
              </a:ext>
            </a:extLst>
          </p:cNvPr>
          <p:cNvSpPr txBox="1">
            <a:spLocks/>
          </p:cNvSpPr>
          <p:nvPr/>
        </p:nvSpPr>
        <p:spPr>
          <a:xfrm>
            <a:off x="1537367" y="6711230"/>
            <a:ext cx="4870518" cy="1137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2881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3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651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3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580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968" indent="-160734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anose="05020102010507070707" pitchFamily="18" charset="2"/>
              <a:buChar char=""/>
              <a:defRPr kumimoji="1" sz="78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697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70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" indent="0">
              <a:buNone/>
            </a:pPr>
            <a:r>
              <a:rPr lang="ja-JP" altLang="en-US" sz="1400" dirty="0"/>
              <a:t>・配線工具</a:t>
            </a:r>
            <a:endParaRPr lang="en-US" altLang="ja-JP" sz="1400" dirty="0"/>
          </a:p>
          <a:p>
            <a:pPr marL="38576" indent="0">
              <a:buNone/>
            </a:pPr>
            <a:r>
              <a:rPr lang="ja-JP" altLang="en-US" sz="1400" dirty="0"/>
              <a:t>（圧着器、ワイヤーストリッパー、ニッパー、ドライバー等）</a:t>
            </a:r>
            <a:endParaRPr lang="en-US" altLang="ja-JP" sz="1400" dirty="0"/>
          </a:p>
          <a:p>
            <a:pPr marL="38576" indent="0">
              <a:buNone/>
            </a:pPr>
            <a:r>
              <a:rPr lang="ja-JP" altLang="en-US" sz="1400" dirty="0"/>
              <a:t>・テスター</a:t>
            </a:r>
            <a:endParaRPr lang="en-US" altLang="ja-JP" sz="1400" dirty="0"/>
          </a:p>
          <a:p>
            <a:pPr marL="38576" indent="0">
              <a:buNone/>
            </a:pPr>
            <a:r>
              <a:rPr lang="ja-JP" altLang="en-US" sz="1200" b="1" dirty="0"/>
              <a:t>　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受講生ご自身でご準備ください。</a:t>
            </a:r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4D884BF8-AFA2-0127-B7FE-002B2F089470}"/>
              </a:ext>
            </a:extLst>
          </p:cNvPr>
          <p:cNvSpPr txBox="1">
            <a:spLocks/>
          </p:cNvSpPr>
          <p:nvPr/>
        </p:nvSpPr>
        <p:spPr>
          <a:xfrm>
            <a:off x="1579078" y="8268648"/>
            <a:ext cx="3449478" cy="341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2881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3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651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3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580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968" indent="-160734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anose="05020102010507070707" pitchFamily="18" charset="2"/>
              <a:buChar char=""/>
              <a:defRPr kumimoji="1" sz="78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697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70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" indent="0">
              <a:buNone/>
            </a:pPr>
            <a:r>
              <a:rPr lang="ja-JP" altLang="en-US" dirty="0"/>
              <a:t>２０２</a:t>
            </a:r>
            <a:r>
              <a:rPr lang="en-US" altLang="ja-JP"/>
              <a:t>5</a:t>
            </a:r>
            <a:r>
              <a:rPr lang="ja-JP" altLang="en-US"/>
              <a:t>年</a:t>
            </a:r>
            <a:r>
              <a:rPr lang="en-US" altLang="ja-JP"/>
              <a:t>5</a:t>
            </a:r>
            <a:r>
              <a:rPr lang="ja-JP" altLang="en-US"/>
              <a:t>月</a:t>
            </a:r>
            <a:r>
              <a:rPr lang="en-US" altLang="ja-JP"/>
              <a:t>16</a:t>
            </a:r>
            <a:r>
              <a:rPr lang="ja-JP" altLang="en-US"/>
              <a:t>日（金）</a:t>
            </a:r>
            <a:endParaRPr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F6CC007-C9CE-285C-6813-1678355FEF1D}"/>
              </a:ext>
            </a:extLst>
          </p:cNvPr>
          <p:cNvSpPr txBox="1"/>
          <p:nvPr/>
        </p:nvSpPr>
        <p:spPr>
          <a:xfrm>
            <a:off x="619352" y="8230822"/>
            <a:ext cx="11525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申込締切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EAF266B-1B30-C851-E074-EAA4E4D9AFF5}"/>
              </a:ext>
            </a:extLst>
          </p:cNvPr>
          <p:cNvSpPr txBox="1"/>
          <p:nvPr/>
        </p:nvSpPr>
        <p:spPr>
          <a:xfrm>
            <a:off x="3436790" y="-32205"/>
            <a:ext cx="3644900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機械保全技能士電気系</a:t>
            </a:r>
            <a:r>
              <a:rPr kumimoji="1" lang="en-US" altLang="ja-JP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級</a:t>
            </a:r>
            <a:b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取得に向けた</a:t>
            </a:r>
            <a:endParaRPr kumimoji="1" lang="en-US" altLang="ja-JP" sz="1600">
              <a:solidFill>
                <a:schemeClr val="bg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技能研修講座のご案内</a:t>
            </a:r>
            <a:endParaRPr kumimoji="1" lang="ja-JP" altLang="en-US" sz="16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DA62A52-05FA-A1D5-FBA5-40E8A041104F}"/>
              </a:ext>
            </a:extLst>
          </p:cNvPr>
          <p:cNvSpPr txBox="1">
            <a:spLocks/>
          </p:cNvSpPr>
          <p:nvPr/>
        </p:nvSpPr>
        <p:spPr>
          <a:xfrm>
            <a:off x="1706944" y="7753022"/>
            <a:ext cx="4865957" cy="3486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92881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3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651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3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580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968" indent="-160734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anose="05020102010507070707" pitchFamily="18" charset="2"/>
              <a:buChar char=""/>
              <a:defRPr kumimoji="1" sz="78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697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70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" indent="0">
              <a:buNone/>
            </a:pPr>
            <a:r>
              <a:rPr lang="zh-TW" altLang="en-US" sz="2000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機械振興会館</a:t>
            </a:r>
            <a:r>
              <a:rPr lang="ja-JP" altLang="en-US" sz="2000" b="0" i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　</a:t>
            </a:r>
            <a:r>
              <a:rPr lang="zh-TW" altLang="en-US" b="0" i="0">
                <a:solidFill>
                  <a:schemeClr val="tx1"/>
                </a:solidFill>
                <a:effectLst/>
                <a:latin typeface="ヒラギノ角ゴ Pro W3"/>
              </a:rPr>
              <a:t>〒</a:t>
            </a:r>
            <a:r>
              <a:rPr lang="en-US" altLang="zh-TW" b="0" i="0">
                <a:solidFill>
                  <a:schemeClr val="tx1"/>
                </a:solidFill>
                <a:effectLst/>
                <a:latin typeface="ヒラギノ角ゴ Pro W3"/>
              </a:rPr>
              <a:t>105-0011</a:t>
            </a:r>
            <a:r>
              <a:rPr lang="zh-TW" altLang="en-US" b="0" i="0">
                <a:solidFill>
                  <a:schemeClr val="tx1"/>
                </a:solidFill>
                <a:effectLst/>
                <a:latin typeface="ヒラギノ角ゴ Pro W3"/>
              </a:rPr>
              <a:t>　東京都港区芝公園</a:t>
            </a:r>
            <a:r>
              <a:rPr lang="en-US" altLang="zh-TW" b="0" i="0">
                <a:solidFill>
                  <a:schemeClr val="tx1"/>
                </a:solidFill>
                <a:effectLst/>
                <a:latin typeface="ヒラギノ角ゴ Pro W3"/>
              </a:rPr>
              <a:t>3-5-8</a:t>
            </a:r>
            <a:r>
              <a:rPr lang="zh-TW" altLang="en-US" b="0" i="0">
                <a:solidFill>
                  <a:schemeClr val="tx1"/>
                </a:solidFill>
                <a:effectLst/>
                <a:latin typeface="ヒラギノ角ゴ Pro W3"/>
              </a:rPr>
              <a:t>　</a:t>
            </a:r>
            <a:endParaRPr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55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1 つの角を切り取る 7">
            <a:extLst>
              <a:ext uri="{FF2B5EF4-FFF2-40B4-BE49-F238E27FC236}">
                <a16:creationId xmlns:a16="http://schemas.microsoft.com/office/drawing/2014/main" id="{8149F8D6-CDE6-6E77-A9D4-0E725CAF8560}"/>
              </a:ext>
            </a:extLst>
          </p:cNvPr>
          <p:cNvSpPr/>
          <p:nvPr/>
        </p:nvSpPr>
        <p:spPr>
          <a:xfrm>
            <a:off x="470942" y="1304153"/>
            <a:ext cx="2029188" cy="548645"/>
          </a:xfrm>
          <a:prstGeom prst="snip1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6CDF25B4-4F47-9706-A6A3-4F641568108E}"/>
              </a:ext>
            </a:extLst>
          </p:cNvPr>
          <p:cNvSpPr txBox="1">
            <a:spLocks/>
          </p:cNvSpPr>
          <p:nvPr/>
        </p:nvSpPr>
        <p:spPr>
          <a:xfrm>
            <a:off x="470942" y="1330448"/>
            <a:ext cx="2029188" cy="4800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514350" rtl="0" eaLnBrk="1" latinLnBrk="0" hangingPunct="1">
              <a:spcBef>
                <a:spcPct val="0"/>
              </a:spcBef>
              <a:buNone/>
              <a:defRPr kumimoji="1" sz="2250" kern="120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>
                <a:solidFill>
                  <a:schemeClr val="bg1"/>
                </a:solidFill>
              </a:rPr>
              <a:t>研修カリキュラム</a:t>
            </a: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37158D0F-A0FB-7278-45D6-7699FDE0F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489311"/>
              </p:ext>
            </p:extLst>
          </p:nvPr>
        </p:nvGraphicFramePr>
        <p:xfrm>
          <a:off x="590144" y="2036818"/>
          <a:ext cx="5601106" cy="44721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8069">
                  <a:extLst>
                    <a:ext uri="{9D8B030D-6E8A-4147-A177-3AD203B41FA5}">
                      <a16:colId xmlns:a16="http://schemas.microsoft.com/office/drawing/2014/main" val="3104248005"/>
                    </a:ext>
                  </a:extLst>
                </a:gridCol>
                <a:gridCol w="1223537">
                  <a:extLst>
                    <a:ext uri="{9D8B030D-6E8A-4147-A177-3AD203B41FA5}">
                      <a16:colId xmlns:a16="http://schemas.microsoft.com/office/drawing/2014/main" val="3941945236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93531963"/>
                    </a:ext>
                  </a:extLst>
                </a:gridCol>
              </a:tblGrid>
              <a:tr h="485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講座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日程</a:t>
                      </a:r>
                      <a:endParaRPr kumimoji="1" lang="en-US" altLang="ja-JP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内容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0371695"/>
                  </a:ext>
                </a:extLst>
              </a:tr>
              <a:tr h="60011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第１回</a:t>
                      </a:r>
                      <a:endParaRPr kumimoji="1" lang="en-US" altLang="ja-JP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日・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保全士（電気）概要説明</a:t>
                      </a:r>
                    </a:p>
                    <a:p>
                      <a:pPr algn="l"/>
                      <a:r>
                        <a:rPr kumimoji="1" lang="ja-JP" altLang="en-US" sz="900" dirty="0"/>
                        <a:t>使用電気品説明（リレー、タイマー、ＰＢＳ等）＆配線工具取り扱い説明</a:t>
                      </a:r>
                    </a:p>
                    <a:p>
                      <a:pPr algn="l"/>
                      <a:r>
                        <a:rPr kumimoji="1" lang="ja-JP" altLang="en-US" sz="900" dirty="0"/>
                        <a:t>配線実習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922876"/>
                  </a:ext>
                </a:extLst>
              </a:tr>
              <a:tr h="471520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1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kumimoji="1" lang="en-US" altLang="ja-JP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課題</a:t>
                      </a:r>
                      <a:r>
                        <a:rPr kumimoji="1" lang="en-US" altLang="ja-JP" sz="900" dirty="0"/>
                        <a:t>1</a:t>
                      </a:r>
                      <a:r>
                        <a:rPr kumimoji="1" lang="ja-JP" altLang="en-US" sz="900" dirty="0"/>
                        <a:t>：配線実習自己保持回路、タイマー遅延回路等</a:t>
                      </a:r>
                      <a:endParaRPr kumimoji="1" lang="en-US" altLang="ja-JP" sz="9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890937"/>
                  </a:ext>
                </a:extLst>
              </a:tr>
              <a:tr h="349232">
                <a:tc rowSpan="2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13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第２回</a:t>
                      </a:r>
                      <a:endParaRPr kumimoji="1" lang="en-US" altLang="ja-JP" sz="101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日・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課題</a:t>
                      </a:r>
                      <a:r>
                        <a:rPr kumimoji="1" lang="en-US" altLang="ja-JP" sz="900" dirty="0"/>
                        <a:t>1</a:t>
                      </a:r>
                      <a:r>
                        <a:rPr kumimoji="1" lang="ja-JP" altLang="en-US" sz="900" dirty="0"/>
                        <a:t>：配線自習、練習問題、学科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0254510"/>
                  </a:ext>
                </a:extLst>
              </a:tr>
              <a:tr h="349232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1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課題</a:t>
                      </a:r>
                      <a:r>
                        <a:rPr kumimoji="1" lang="en-US" altLang="ja-JP" sz="900" dirty="0"/>
                        <a:t>1</a:t>
                      </a:r>
                      <a:r>
                        <a:rPr kumimoji="1" lang="ja-JP" altLang="en-US" sz="900" dirty="0"/>
                        <a:t>：配線実習、練習問題</a:t>
                      </a:r>
                    </a:p>
                    <a:p>
                      <a:pPr algn="l"/>
                      <a:r>
                        <a:rPr kumimoji="1" lang="ja-JP" altLang="en-US" sz="900" dirty="0"/>
                        <a:t>課題</a:t>
                      </a:r>
                      <a:r>
                        <a:rPr kumimoji="1" lang="en-US" altLang="ja-JP" sz="9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900" dirty="0"/>
                        <a:t>：リレータイマーチェック方法の説明、不具合修復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3615058"/>
                  </a:ext>
                </a:extLst>
              </a:tr>
              <a:tr h="349232">
                <a:tc rowSpan="2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13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第３回</a:t>
                      </a:r>
                      <a:endParaRPr kumimoji="1" lang="en-US" altLang="ja-JP" sz="101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>
                          <a:solidFill>
                            <a:schemeClr val="tx1"/>
                          </a:solidFill>
                          <a:latin typeface="ＭＳ ゴシック 本文"/>
                        </a:rPr>
                        <a:t>11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  <a:latin typeface="ＭＳ ゴシック 本文"/>
                        </a:rPr>
                        <a:t>月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  <a:latin typeface="ＭＳ ゴシック 本文"/>
                        </a:rPr>
                        <a:t>18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日・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ＭＳ ゴシック 本文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latin typeface="ＭＳ ゴシック 本文"/>
                        </a:rPr>
                        <a:t>課題</a:t>
                      </a:r>
                      <a:r>
                        <a:rPr kumimoji="1" lang="en-US" altLang="ja-JP" sz="900" dirty="0">
                          <a:latin typeface="ＭＳ ゴシック 本文"/>
                        </a:rPr>
                        <a:t>2</a:t>
                      </a:r>
                      <a:r>
                        <a:rPr kumimoji="1" lang="ja-JP" altLang="en-US" sz="900" dirty="0">
                          <a:latin typeface="ＭＳ ゴシック 本文"/>
                        </a:rPr>
                        <a:t>：不具合修復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105864"/>
                  </a:ext>
                </a:extLst>
              </a:tr>
              <a:tr h="349232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1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課題</a:t>
                      </a:r>
                      <a:r>
                        <a:rPr kumimoji="1" lang="en-US" altLang="ja-JP" sz="90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900" dirty="0"/>
                        <a:t>：２０２５公開後の配線実習、学科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26624"/>
                  </a:ext>
                </a:extLst>
              </a:tr>
              <a:tr h="349232">
                <a:tc rowSpan="2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13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第４回</a:t>
                      </a:r>
                      <a:endParaRPr kumimoji="1" lang="en-US" altLang="ja-JP" sz="101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日・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課題</a:t>
                      </a:r>
                      <a:r>
                        <a:rPr kumimoji="1" lang="en-US" altLang="ja-JP" sz="90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900" dirty="0"/>
                        <a:t>：試験想定（タイム計測＆採点）、学科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1613487"/>
                  </a:ext>
                </a:extLst>
              </a:tr>
              <a:tr h="349232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1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課題</a:t>
                      </a:r>
                      <a:r>
                        <a:rPr kumimoji="1" lang="en-US" altLang="ja-JP" sz="90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900" dirty="0"/>
                        <a:t>：試験想定（タイム計測＆採点）</a:t>
                      </a: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課題</a:t>
                      </a:r>
                      <a:r>
                        <a:rPr kumimoji="1" lang="en-US" altLang="ja-JP" sz="9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900" dirty="0"/>
                        <a:t>：試験想定（タイム計測＆採点）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0807494"/>
                  </a:ext>
                </a:extLst>
              </a:tr>
              <a:tr h="373152">
                <a:tc rowSpan="2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13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第５回</a:t>
                      </a:r>
                      <a:endParaRPr kumimoji="1" lang="en-US" altLang="ja-JP" sz="101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1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2026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年</a:t>
                      </a:r>
                      <a:endParaRPr kumimoji="1" lang="en-US" altLang="ja-JP" sz="9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日・</a:t>
                      </a:r>
                      <a:r>
                        <a:rPr kumimoji="1" lang="en-US" altLang="ja-JP" sz="90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ja-JP" altLang="en-US" sz="90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課題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：試験想定（タイム計測＆採点）</a:t>
                      </a:r>
                    </a:p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課題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：試験想定（タイム計測＆採点）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9864480"/>
                  </a:ext>
                </a:extLst>
              </a:tr>
              <a:tr h="373152">
                <a:tc vMerge="1"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13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課題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：試験想定（タイム計測＆採点）、学科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2859796"/>
                  </a:ext>
                </a:extLst>
              </a:tr>
            </a:tbl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6455EBE-5122-7A28-180D-3852D609F7B5}"/>
              </a:ext>
            </a:extLst>
          </p:cNvPr>
          <p:cNvGrpSpPr/>
          <p:nvPr/>
        </p:nvGrpSpPr>
        <p:grpSpPr>
          <a:xfrm>
            <a:off x="470942" y="6692966"/>
            <a:ext cx="5982119" cy="2253934"/>
            <a:chOff x="500578" y="6819239"/>
            <a:chExt cx="5982119" cy="2253934"/>
          </a:xfrm>
        </p:grpSpPr>
        <p:sp>
          <p:nvSpPr>
            <p:cNvPr id="3" name="コンテンツ プレースホルダー 2">
              <a:extLst>
                <a:ext uri="{FF2B5EF4-FFF2-40B4-BE49-F238E27FC236}">
                  <a16:creationId xmlns:a16="http://schemas.microsoft.com/office/drawing/2014/main" id="{2E9BD008-927D-CA07-6459-CDEBFCF3ABEB}"/>
                </a:ext>
              </a:extLst>
            </p:cNvPr>
            <p:cNvSpPr txBox="1">
              <a:spLocks/>
            </p:cNvSpPr>
            <p:nvPr/>
          </p:nvSpPr>
          <p:spPr>
            <a:xfrm>
              <a:off x="540390" y="7815046"/>
              <a:ext cx="5942307" cy="1258127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92881" indent="-154305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350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360045" indent="-154305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238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514350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125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632651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013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745808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900" kern="1200" baseline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885968" indent="-160734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anose="05020102010507070707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6pPr>
              <a:lvl7pPr marL="966978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080135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1064705" indent="0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None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38576" indent="0">
                <a:buFont typeface="Wingdings 2" pitchFamily="18" charset="2"/>
                <a:buNone/>
              </a:pPr>
              <a:r>
                <a:rPr lang="ja-JP" altLang="en-US" sz="1200" b="1" dirty="0"/>
                <a:t>累計１００名超の若手・中堅を対象とした技能向上訓練の企画、教育の経験あり</a:t>
              </a:r>
              <a:endParaRPr lang="en-US" altLang="ja-JP" sz="1200" b="1" dirty="0"/>
            </a:p>
            <a:p>
              <a:pPr marL="38576" indent="0">
                <a:buFont typeface="Wingdings 2" pitchFamily="18" charset="2"/>
                <a:buNone/>
              </a:pPr>
              <a:endParaRPr lang="en-US" altLang="ja-JP" sz="700" dirty="0"/>
            </a:p>
            <a:p>
              <a:pPr marL="38576" indent="0">
                <a:buFont typeface="Wingdings 2" pitchFamily="18" charset="2"/>
                <a:buNone/>
              </a:pPr>
              <a:r>
                <a:rPr lang="ja-JP" altLang="en-US" sz="1050" dirty="0"/>
                <a:t>２０１８年　日本製鉄株式会社社内の高技能者認定</a:t>
              </a:r>
              <a:endParaRPr lang="en-US" altLang="ja-JP" sz="1050" dirty="0"/>
            </a:p>
            <a:p>
              <a:pPr marL="38576" indent="0">
                <a:buFont typeface="Wingdings 2" pitchFamily="18" charset="2"/>
                <a:buNone/>
              </a:pPr>
              <a:r>
                <a:rPr lang="ja-JP" altLang="en-US" sz="1050" dirty="0"/>
                <a:t>２０２１年　千葉県「現代の名工」認定（電気配管工）</a:t>
              </a: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37617B7E-7B4E-4D50-9558-A6538595E7C5}"/>
                </a:ext>
              </a:extLst>
            </p:cNvPr>
            <p:cNvGrpSpPr/>
            <p:nvPr/>
          </p:nvGrpSpPr>
          <p:grpSpPr>
            <a:xfrm>
              <a:off x="500578" y="6819239"/>
              <a:ext cx="1673101" cy="548645"/>
              <a:chOff x="540392" y="6449009"/>
              <a:chExt cx="1673101" cy="548645"/>
            </a:xfrm>
          </p:grpSpPr>
          <p:sp>
            <p:nvSpPr>
              <p:cNvPr id="6" name="四角形: 1 つの角を切り取る 5">
                <a:extLst>
                  <a:ext uri="{FF2B5EF4-FFF2-40B4-BE49-F238E27FC236}">
                    <a16:creationId xmlns:a16="http://schemas.microsoft.com/office/drawing/2014/main" id="{0E58BA19-E2D6-BA8F-F169-4A9BFD29B816}"/>
                  </a:ext>
                </a:extLst>
              </p:cNvPr>
              <p:cNvSpPr/>
              <p:nvPr/>
            </p:nvSpPr>
            <p:spPr>
              <a:xfrm>
                <a:off x="540392" y="6449009"/>
                <a:ext cx="1673101" cy="548645"/>
              </a:xfrm>
              <a:prstGeom prst="snip1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" name="タイトル 1">
                <a:extLst>
                  <a:ext uri="{FF2B5EF4-FFF2-40B4-BE49-F238E27FC236}">
                    <a16:creationId xmlns:a16="http://schemas.microsoft.com/office/drawing/2014/main" id="{22F989C2-30B1-B2EF-17D7-F1CB161E918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9594" y="6460157"/>
                <a:ext cx="1434695" cy="480048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l" defTabSz="514350" rtl="0" eaLnBrk="1" latinLnBrk="0" hangingPunct="1">
                  <a:spcBef>
                    <a:spcPct val="0"/>
                  </a:spcBef>
                  <a:buNone/>
                  <a:defRPr kumimoji="1" sz="2250" kern="1200">
                    <a:solidFill>
                      <a:schemeClr val="accent1">
                        <a:lumMod val="50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j-cs"/>
                  </a:defRPr>
                </a:lvl1pPr>
                <a:lvl2pPr eaLnBrk="1" hangingPunct="1">
                  <a:defRPr kumimoji="1">
                    <a:solidFill>
                      <a:schemeClr val="tx2"/>
                    </a:solidFill>
                  </a:defRPr>
                </a:lvl2pPr>
                <a:lvl3pPr eaLnBrk="1" hangingPunct="1">
                  <a:defRPr kumimoji="1">
                    <a:solidFill>
                      <a:schemeClr val="tx2"/>
                    </a:solidFill>
                  </a:defRPr>
                </a:lvl3pPr>
                <a:lvl4pPr eaLnBrk="1" hangingPunct="1">
                  <a:defRPr kumimoji="1">
                    <a:solidFill>
                      <a:schemeClr val="tx2"/>
                    </a:solidFill>
                  </a:defRPr>
                </a:lvl4pPr>
                <a:lvl5pPr eaLnBrk="1" hangingPunct="1">
                  <a:defRPr kumimoji="1">
                    <a:solidFill>
                      <a:schemeClr val="tx2"/>
                    </a:solidFill>
                  </a:defRPr>
                </a:lvl5pPr>
                <a:lvl6pPr eaLnBrk="1" hangingPunct="1">
                  <a:defRPr kumimoji="1">
                    <a:solidFill>
                      <a:schemeClr val="tx2"/>
                    </a:solidFill>
                  </a:defRPr>
                </a:lvl6pPr>
                <a:lvl7pPr eaLnBrk="1" hangingPunct="1">
                  <a:defRPr kumimoji="1">
                    <a:solidFill>
                      <a:schemeClr val="tx2"/>
                    </a:solidFill>
                  </a:defRPr>
                </a:lvl7pPr>
                <a:lvl8pPr eaLnBrk="1" hangingPunct="1">
                  <a:defRPr kumimoji="1">
                    <a:solidFill>
                      <a:schemeClr val="tx2"/>
                    </a:solidFill>
                  </a:defRPr>
                </a:lvl8pPr>
                <a:lvl9pPr eaLnBrk="1" hangingPunct="1">
                  <a:defRPr kumimoji="1">
                    <a:solidFill>
                      <a:schemeClr val="tx2"/>
                    </a:solidFill>
                  </a:defRPr>
                </a:lvl9pPr>
              </a:lstStyle>
              <a:p>
                <a:r>
                  <a:rPr lang="ja-JP" altLang="en-US" dirty="0">
                    <a:solidFill>
                      <a:schemeClr val="bg1"/>
                    </a:solidFill>
                  </a:rPr>
                  <a:t>講師紹介</a:t>
                </a:r>
              </a:p>
            </p:txBody>
          </p:sp>
        </p:grpSp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66F700EE-6A16-904E-EDA2-9BB6B312F561}"/>
                </a:ext>
              </a:extLst>
            </p:cNvPr>
            <p:cNvSpPr txBox="1">
              <a:spLocks/>
            </p:cNvSpPr>
            <p:nvPr/>
          </p:nvSpPr>
          <p:spPr>
            <a:xfrm>
              <a:off x="540390" y="7223377"/>
              <a:ext cx="5942307" cy="599776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l" defTabSz="514350" rtl="0" eaLnBrk="1" latinLnBrk="0" hangingPunct="1">
                <a:spcBef>
                  <a:spcPct val="0"/>
                </a:spcBef>
                <a:buNone/>
                <a:defRPr kumimoji="1" sz="2250" kern="12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  <a:lvl2pPr eaLnBrk="1" hangingPunct="1">
                <a:defRPr kumimoji="1">
                  <a:solidFill>
                    <a:schemeClr val="tx2"/>
                  </a:solidFill>
                </a:defRPr>
              </a:lvl2pPr>
              <a:lvl3pPr eaLnBrk="1" hangingPunct="1">
                <a:defRPr kumimoji="1">
                  <a:solidFill>
                    <a:schemeClr val="tx2"/>
                  </a:solidFill>
                </a:defRPr>
              </a:lvl3pPr>
              <a:lvl4pPr eaLnBrk="1" hangingPunct="1">
                <a:defRPr kumimoji="1">
                  <a:solidFill>
                    <a:schemeClr val="tx2"/>
                  </a:solidFill>
                </a:defRPr>
              </a:lvl4pPr>
              <a:lvl5pPr eaLnBrk="1" hangingPunct="1">
                <a:defRPr kumimoji="1">
                  <a:solidFill>
                    <a:schemeClr val="tx2"/>
                  </a:solidFill>
                </a:defRPr>
              </a:lvl5pPr>
              <a:lvl6pPr eaLnBrk="1" hangingPunct="1">
                <a:defRPr kumimoji="1">
                  <a:solidFill>
                    <a:schemeClr val="tx2"/>
                  </a:solidFill>
                </a:defRPr>
              </a:lvl6pPr>
              <a:lvl7pPr eaLnBrk="1" hangingPunct="1">
                <a:defRPr kumimoji="1">
                  <a:solidFill>
                    <a:schemeClr val="tx2"/>
                  </a:solidFill>
                </a:defRPr>
              </a:lvl7pPr>
              <a:lvl8pPr eaLnBrk="1" hangingPunct="1">
                <a:defRPr kumimoji="1">
                  <a:solidFill>
                    <a:schemeClr val="tx2"/>
                  </a:solidFill>
                </a:defRPr>
              </a:lvl8pPr>
              <a:lvl9pPr eaLnBrk="1" hangingPunct="1">
                <a:defRPr kumimoji="1">
                  <a:solidFill>
                    <a:schemeClr val="tx2"/>
                  </a:solidFill>
                </a:defRPr>
              </a:lvl9pPr>
            </a:lstStyle>
            <a:p>
              <a:r>
                <a:rPr lang="ja-JP" altLang="en-US" sz="2000" dirty="0"/>
                <a:t>元日本製鉄株式会社　電気設備技術士</a:t>
              </a:r>
            </a:p>
          </p:txBody>
        </p:sp>
      </p:grp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C388128A-5FB7-957E-4583-73461F7FF4A8}"/>
              </a:ext>
            </a:extLst>
          </p:cNvPr>
          <p:cNvSpPr txBox="1">
            <a:spLocks/>
          </p:cNvSpPr>
          <p:nvPr/>
        </p:nvSpPr>
        <p:spPr>
          <a:xfrm>
            <a:off x="3068778" y="1281997"/>
            <a:ext cx="2695414" cy="691814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92881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3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651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3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580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968" indent="-160734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anose="05020102010507070707" pitchFamily="18" charset="2"/>
              <a:buChar char=""/>
              <a:defRPr kumimoji="1" sz="788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6978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588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70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88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576" indent="0">
              <a:buNone/>
            </a:pPr>
            <a:r>
              <a:rPr lang="ja-JP" altLang="en-US" sz="1600" dirty="0">
                <a:solidFill>
                  <a:schemeClr val="tx1"/>
                </a:solidFill>
              </a:rPr>
              <a:t>専用教材＋電気回路キット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38576" indent="0">
              <a:buNone/>
            </a:pPr>
            <a:r>
              <a:rPr lang="ja-JP" altLang="en-US" sz="1600" dirty="0">
                <a:solidFill>
                  <a:schemeClr val="tx1"/>
                </a:solidFill>
              </a:rPr>
              <a:t>　　　　　　　（</a:t>
            </a:r>
            <a:r>
              <a:rPr lang="en-US" altLang="ja-JP" sz="1600" dirty="0">
                <a:solidFill>
                  <a:schemeClr val="tx1"/>
                </a:solidFill>
              </a:rPr>
              <a:t>1</a:t>
            </a:r>
            <a:r>
              <a:rPr lang="ja-JP" altLang="en-US" sz="1600" dirty="0">
                <a:solidFill>
                  <a:schemeClr val="tx1"/>
                </a:solidFill>
              </a:rPr>
              <a:t>人</a:t>
            </a:r>
            <a:r>
              <a:rPr lang="en-US" altLang="ja-JP" sz="1600" dirty="0">
                <a:solidFill>
                  <a:schemeClr val="tx1"/>
                </a:solidFill>
              </a:rPr>
              <a:t>1</a:t>
            </a:r>
            <a:r>
              <a:rPr lang="ja-JP" altLang="en-US" sz="1600" dirty="0">
                <a:solidFill>
                  <a:schemeClr val="tx1"/>
                </a:solidFill>
              </a:rPr>
              <a:t>台使用）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BF5D62B-28E7-A2AB-2DAF-59421123801C}"/>
              </a:ext>
            </a:extLst>
          </p:cNvPr>
          <p:cNvSpPr txBox="1"/>
          <p:nvPr/>
        </p:nvSpPr>
        <p:spPr>
          <a:xfrm>
            <a:off x="3032563" y="976695"/>
            <a:ext cx="1302159" cy="340519"/>
          </a:xfrm>
          <a:prstGeom prst="round2Diag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1400" b="1" dirty="0"/>
              <a:t>使用教材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558C345-BE1B-F285-C4B8-1D21BF65AABC}"/>
              </a:ext>
            </a:extLst>
          </p:cNvPr>
          <p:cNvSpPr txBox="1"/>
          <p:nvPr/>
        </p:nvSpPr>
        <p:spPr>
          <a:xfrm>
            <a:off x="3436790" y="-32205"/>
            <a:ext cx="3644900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機械保全技能士電気系</a:t>
            </a:r>
            <a:r>
              <a:rPr kumimoji="1" lang="en-US" altLang="ja-JP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級</a:t>
            </a:r>
            <a:b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取得に向けた</a:t>
            </a:r>
            <a:endParaRPr kumimoji="1" lang="en-US" altLang="ja-JP" sz="1600">
              <a:solidFill>
                <a:schemeClr val="bg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技能研修講座のご案内</a:t>
            </a:r>
            <a:endParaRPr kumimoji="1" lang="ja-JP" altLang="en-US" sz="16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966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1 つの角を切り取る 7">
            <a:extLst>
              <a:ext uri="{FF2B5EF4-FFF2-40B4-BE49-F238E27FC236}">
                <a16:creationId xmlns:a16="http://schemas.microsoft.com/office/drawing/2014/main" id="{C022EECF-F17A-0ACE-778B-0C4CC211CE3E}"/>
              </a:ext>
            </a:extLst>
          </p:cNvPr>
          <p:cNvSpPr/>
          <p:nvPr/>
        </p:nvSpPr>
        <p:spPr>
          <a:xfrm>
            <a:off x="500201" y="873478"/>
            <a:ext cx="2058669" cy="383971"/>
          </a:xfrm>
          <a:prstGeom prst="snip1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EB89DF5C-5FEB-4C2C-3AFE-F416091D00A5}"/>
              </a:ext>
            </a:extLst>
          </p:cNvPr>
          <p:cNvSpPr txBox="1">
            <a:spLocks/>
          </p:cNvSpPr>
          <p:nvPr/>
        </p:nvSpPr>
        <p:spPr>
          <a:xfrm>
            <a:off x="522580" y="798524"/>
            <a:ext cx="2112081" cy="4523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514350" rtl="0" eaLnBrk="1" latinLnBrk="0" hangingPunct="1">
              <a:spcBef>
                <a:spcPct val="0"/>
              </a:spcBef>
              <a:buNone/>
              <a:defRPr kumimoji="1" sz="2250" kern="120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000" dirty="0">
                <a:solidFill>
                  <a:schemeClr val="bg1"/>
                </a:solidFill>
              </a:rPr>
              <a:t>講座のスケジュール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CCE4FA9F-8219-ED6F-E124-5F4020EFB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5083"/>
              </p:ext>
            </p:extLst>
          </p:nvPr>
        </p:nvGraphicFramePr>
        <p:xfrm>
          <a:off x="500201" y="1349721"/>
          <a:ext cx="2815926" cy="3311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63414">
                  <a:extLst>
                    <a:ext uri="{9D8B030D-6E8A-4147-A177-3AD203B41FA5}">
                      <a16:colId xmlns:a16="http://schemas.microsoft.com/office/drawing/2014/main" val="2384974468"/>
                    </a:ext>
                  </a:extLst>
                </a:gridCol>
                <a:gridCol w="1852512">
                  <a:extLst>
                    <a:ext uri="{9D8B030D-6E8A-4147-A177-3AD203B41FA5}">
                      <a16:colId xmlns:a16="http://schemas.microsoft.com/office/drawing/2014/main" val="249263300"/>
                    </a:ext>
                  </a:extLst>
                </a:gridCol>
              </a:tblGrid>
              <a:tr h="36792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日目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4323440"/>
                  </a:ext>
                </a:extLst>
              </a:tr>
              <a:tr h="3679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講義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333352"/>
                  </a:ext>
                </a:extLst>
              </a:tr>
              <a:tr h="3679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4936844"/>
                  </a:ext>
                </a:extLst>
              </a:tr>
              <a:tr h="3679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昼食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4463864"/>
                  </a:ext>
                </a:extLst>
              </a:tr>
              <a:tr h="3679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講義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555505"/>
                  </a:ext>
                </a:extLst>
              </a:tr>
              <a:tr h="3679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0561274"/>
                  </a:ext>
                </a:extLst>
              </a:tr>
              <a:tr h="3679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4272418"/>
                  </a:ext>
                </a:extLst>
              </a:tr>
              <a:tr h="3679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372824"/>
                  </a:ext>
                </a:extLst>
              </a:tr>
              <a:tr h="36792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17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7725180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3465D63-511E-DA19-5D07-18BAF48464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886418"/>
              </p:ext>
            </p:extLst>
          </p:nvPr>
        </p:nvGraphicFramePr>
        <p:xfrm>
          <a:off x="3406136" y="1349721"/>
          <a:ext cx="2815926" cy="320153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0938">
                  <a:extLst>
                    <a:ext uri="{9D8B030D-6E8A-4147-A177-3AD203B41FA5}">
                      <a16:colId xmlns:a16="http://schemas.microsoft.com/office/drawing/2014/main" val="2384974468"/>
                    </a:ext>
                  </a:extLst>
                </a:gridCol>
                <a:gridCol w="1754988">
                  <a:extLst>
                    <a:ext uri="{9D8B030D-6E8A-4147-A177-3AD203B41FA5}">
                      <a16:colId xmlns:a16="http://schemas.microsoft.com/office/drawing/2014/main" val="249263300"/>
                    </a:ext>
                  </a:extLst>
                </a:gridCol>
              </a:tblGrid>
              <a:tr h="35207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r>
                        <a:rPr kumimoji="1" lang="ja-JP" altLang="en-US" dirty="0"/>
                        <a:t>日目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4323440"/>
                  </a:ext>
                </a:extLst>
              </a:tr>
              <a:tr h="3561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講義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9725724"/>
                  </a:ext>
                </a:extLst>
              </a:tr>
              <a:tr h="3561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548585"/>
                  </a:ext>
                </a:extLst>
              </a:tr>
              <a:tr h="3561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6333352"/>
                  </a:ext>
                </a:extLst>
              </a:tr>
              <a:tr h="3561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昼食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463864"/>
                  </a:ext>
                </a:extLst>
              </a:tr>
              <a:tr h="3561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講義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555505"/>
                  </a:ext>
                </a:extLst>
              </a:tr>
              <a:tr h="3561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0561274"/>
                  </a:ext>
                </a:extLst>
              </a:tr>
              <a:tr h="3561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4272418"/>
                  </a:ext>
                </a:extLst>
              </a:tr>
              <a:tr h="35618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372824"/>
                  </a:ext>
                </a:extLst>
              </a:tr>
            </a:tbl>
          </a:graphicData>
        </a:graphic>
      </p:graphicFrame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1763624-01EF-A7B5-6F61-F5E4F91D016C}"/>
              </a:ext>
            </a:extLst>
          </p:cNvPr>
          <p:cNvGrpSpPr/>
          <p:nvPr/>
        </p:nvGrpSpPr>
        <p:grpSpPr>
          <a:xfrm>
            <a:off x="457846" y="5102453"/>
            <a:ext cx="5942307" cy="2591618"/>
            <a:chOff x="413534" y="4422638"/>
            <a:chExt cx="5942307" cy="2591618"/>
          </a:xfrm>
        </p:grpSpPr>
        <p:sp>
          <p:nvSpPr>
            <p:cNvPr id="3" name="コンテンツ プレースホルダー 2">
              <a:extLst>
                <a:ext uri="{FF2B5EF4-FFF2-40B4-BE49-F238E27FC236}">
                  <a16:creationId xmlns:a16="http://schemas.microsoft.com/office/drawing/2014/main" id="{2C7C0C4E-A1A7-FD07-5702-255ED5B38AF4}"/>
                </a:ext>
              </a:extLst>
            </p:cNvPr>
            <p:cNvSpPr txBox="1">
              <a:spLocks/>
            </p:cNvSpPr>
            <p:nvPr/>
          </p:nvSpPr>
          <p:spPr>
            <a:xfrm>
              <a:off x="413534" y="5214978"/>
              <a:ext cx="5942307" cy="17992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192881" indent="-154305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350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360045" indent="-154305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238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514350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125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632651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1013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745808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900" kern="1200" baseline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885968" indent="-160734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anose="05020102010507070707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6pPr>
              <a:lvl7pPr marL="966978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1080135" indent="-128588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Char char=""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1064705" indent="0" algn="l" defTabSz="514350" rtl="0" eaLnBrk="1" latinLnBrk="0" hangingPunct="1">
                <a:spcBef>
                  <a:spcPct val="20000"/>
                </a:spcBef>
                <a:buClr>
                  <a:schemeClr val="accent1">
                    <a:lumMod val="50000"/>
                  </a:schemeClr>
                </a:buClr>
                <a:buSzPct val="76000"/>
                <a:buFont typeface="Wingdings 2" pitchFamily="18" charset="2"/>
                <a:buNone/>
                <a:defRPr kumimoji="1" sz="788" kern="120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400" dirty="0"/>
                <a:t>保全技能士有資格者が在席することで、安定生産及び保全体制強化が可能</a:t>
              </a:r>
            </a:p>
            <a:p>
              <a:r>
                <a:rPr lang="ja-JP" altLang="en-US" sz="1400" dirty="0"/>
                <a:t>生産設備突発故障発生時の復旧</a:t>
              </a:r>
              <a:r>
                <a:rPr lang="ja-JP" altLang="en-US" sz="1400"/>
                <a:t>初動迅速化</a:t>
              </a:r>
              <a:endParaRPr lang="en-US" altLang="ja-JP" sz="1400" dirty="0"/>
            </a:p>
            <a:p>
              <a:r>
                <a:rPr lang="ja-JP" altLang="en-US" sz="1400" dirty="0"/>
                <a:t>既存従業員の技能拡大・多能工化（体系的な理解深化）</a:t>
              </a:r>
              <a:endParaRPr lang="en-US" altLang="ja-JP" sz="1400" dirty="0"/>
            </a:p>
            <a:p>
              <a:r>
                <a:rPr lang="ja-JP" altLang="en-US" sz="1400" dirty="0"/>
                <a:t>自家整備範囲拡大による、修繕費の低減・リソース投入最適化</a:t>
              </a:r>
              <a:endParaRPr lang="en-US" altLang="ja-JP" sz="1400" dirty="0"/>
            </a:p>
            <a:p>
              <a:r>
                <a:rPr lang="ja-JP" altLang="en-US" sz="1400" dirty="0"/>
                <a:t>資格取得を人事評価に活用することで、従業員の自己啓発への意欲向上</a:t>
              </a:r>
              <a:endParaRPr lang="en-US" altLang="ja-JP" sz="1400" dirty="0"/>
            </a:p>
            <a:p>
              <a:r>
                <a:rPr lang="ja-JP" altLang="en-US" sz="1400" dirty="0"/>
                <a:t>採用活動時のＰＲ効果（会社が資格取得を支援）</a:t>
              </a:r>
              <a:endParaRPr lang="en-US" altLang="ja-JP" sz="1400" dirty="0"/>
            </a:p>
            <a:p>
              <a:pPr lvl="7"/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38576" indent="0">
                <a:buFont typeface="Wingdings 2" pitchFamily="18" charset="2"/>
                <a:buNone/>
              </a:pPr>
              <a:endParaRPr lang="ja-JP" altLang="en-US" sz="1400" dirty="0"/>
            </a:p>
          </p:txBody>
        </p:sp>
        <p:sp>
          <p:nvSpPr>
            <p:cNvPr id="6" name="タイトル 1">
              <a:extLst>
                <a:ext uri="{FF2B5EF4-FFF2-40B4-BE49-F238E27FC236}">
                  <a16:creationId xmlns:a16="http://schemas.microsoft.com/office/drawing/2014/main" id="{0915A87A-BB8A-285D-AF22-406EA988D512}"/>
                </a:ext>
              </a:extLst>
            </p:cNvPr>
            <p:cNvSpPr txBox="1">
              <a:spLocks/>
            </p:cNvSpPr>
            <p:nvPr/>
          </p:nvSpPr>
          <p:spPr>
            <a:xfrm>
              <a:off x="500201" y="4422638"/>
              <a:ext cx="1867583" cy="6762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l" defTabSz="514350" rtl="0" eaLnBrk="1" latinLnBrk="0" hangingPunct="1">
                <a:spcBef>
                  <a:spcPct val="0"/>
                </a:spcBef>
                <a:buNone/>
                <a:defRPr kumimoji="1" sz="2250" kern="12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j-cs"/>
                </a:defRPr>
              </a:lvl1pPr>
              <a:lvl2pPr eaLnBrk="1" hangingPunct="1">
                <a:defRPr kumimoji="1">
                  <a:solidFill>
                    <a:schemeClr val="tx2"/>
                  </a:solidFill>
                </a:defRPr>
              </a:lvl2pPr>
              <a:lvl3pPr eaLnBrk="1" hangingPunct="1">
                <a:defRPr kumimoji="1">
                  <a:solidFill>
                    <a:schemeClr val="tx2"/>
                  </a:solidFill>
                </a:defRPr>
              </a:lvl3pPr>
              <a:lvl4pPr eaLnBrk="1" hangingPunct="1">
                <a:defRPr kumimoji="1">
                  <a:solidFill>
                    <a:schemeClr val="tx2"/>
                  </a:solidFill>
                </a:defRPr>
              </a:lvl4pPr>
              <a:lvl5pPr eaLnBrk="1" hangingPunct="1">
                <a:defRPr kumimoji="1">
                  <a:solidFill>
                    <a:schemeClr val="tx2"/>
                  </a:solidFill>
                </a:defRPr>
              </a:lvl5pPr>
              <a:lvl6pPr eaLnBrk="1" hangingPunct="1">
                <a:defRPr kumimoji="1">
                  <a:solidFill>
                    <a:schemeClr val="tx2"/>
                  </a:solidFill>
                </a:defRPr>
              </a:lvl6pPr>
              <a:lvl7pPr eaLnBrk="1" hangingPunct="1">
                <a:defRPr kumimoji="1">
                  <a:solidFill>
                    <a:schemeClr val="tx2"/>
                  </a:solidFill>
                </a:defRPr>
              </a:lvl7pPr>
              <a:lvl8pPr eaLnBrk="1" hangingPunct="1">
                <a:defRPr kumimoji="1">
                  <a:solidFill>
                    <a:schemeClr val="tx2"/>
                  </a:solidFill>
                </a:defRPr>
              </a:lvl8pPr>
              <a:lvl9pPr eaLnBrk="1" hangingPunct="1">
                <a:defRPr kumimoji="1">
                  <a:solidFill>
                    <a:schemeClr val="tx2"/>
                  </a:solidFill>
                </a:defRPr>
              </a:lvl9pPr>
            </a:lstStyle>
            <a:p>
              <a:r>
                <a:rPr lang="ja-JP" altLang="en-US" sz="2400" dirty="0"/>
                <a:t>受講のメリット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3099B9B0-2957-BDA3-24DB-6081E56615A2}"/>
                </a:ext>
              </a:extLst>
            </p:cNvPr>
            <p:cNvSpPr txBox="1"/>
            <p:nvPr/>
          </p:nvSpPr>
          <p:spPr>
            <a:xfrm>
              <a:off x="2558870" y="4759849"/>
              <a:ext cx="3163075" cy="374571"/>
            </a:xfrm>
            <a:prstGeom prst="wedgeRoundRectCallout">
              <a:avLst>
                <a:gd name="adj1" fmla="val -55803"/>
                <a:gd name="adj2" fmla="val 6067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2"/>
              </a:solidFill>
            </a:ln>
          </p:spPr>
          <p:txBody>
            <a:bodyPr wrap="square" rtlCol="0" anchor="ctr" anchorCtr="1">
              <a:spAutoFit/>
            </a:bodyPr>
            <a:lstStyle/>
            <a:p>
              <a:r>
                <a:rPr kumimoji="1" lang="ja-JP" altLang="en-US" sz="1600" b="1" dirty="0">
                  <a:solidFill>
                    <a:schemeClr val="tx2"/>
                  </a:solidFill>
                </a:rPr>
                <a:t>未経験者の方も合格実績あり！</a:t>
              </a: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80BECD9-DC05-CFAE-1278-7CB5473B28D5}"/>
              </a:ext>
            </a:extLst>
          </p:cNvPr>
          <p:cNvSpPr txBox="1"/>
          <p:nvPr/>
        </p:nvSpPr>
        <p:spPr>
          <a:xfrm>
            <a:off x="3436790" y="-32205"/>
            <a:ext cx="3644900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機械保全技能士電気系</a:t>
            </a:r>
            <a:r>
              <a:rPr kumimoji="1" lang="en-US" altLang="ja-JP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級</a:t>
            </a:r>
            <a:b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取得に向けた</a:t>
            </a:r>
            <a:endParaRPr kumimoji="1" lang="en-US" altLang="ja-JP" sz="1600">
              <a:solidFill>
                <a:schemeClr val="bg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技能研修講座のご案内</a:t>
            </a:r>
            <a:endParaRPr kumimoji="1" lang="ja-JP" altLang="en-US" sz="16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078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CD4ADEC6-3819-6FFA-2228-1C3E24E95A4A}"/>
              </a:ext>
            </a:extLst>
          </p:cNvPr>
          <p:cNvSpPr txBox="1"/>
          <p:nvPr/>
        </p:nvSpPr>
        <p:spPr>
          <a:xfrm>
            <a:off x="459792" y="332889"/>
            <a:ext cx="5268558" cy="5129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514350" rtl="0" eaLnBrk="1" latinLnBrk="0" hangingPunct="1">
              <a:spcBef>
                <a:spcPct val="0"/>
              </a:spcBef>
              <a:buNone/>
              <a:defRPr kumimoji="1" sz="2250" kern="120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en-US" altLang="ja-JP" sz="1400" dirty="0">
                <a:solidFill>
                  <a:schemeClr val="tx1"/>
                </a:solidFill>
              </a:rPr>
              <a:t>【</a:t>
            </a:r>
            <a:r>
              <a:rPr lang="ja-JP" altLang="en-US" sz="1400" dirty="0">
                <a:solidFill>
                  <a:schemeClr val="tx1"/>
                </a:solidFill>
              </a:rPr>
              <a:t>ご参考</a:t>
            </a:r>
            <a:r>
              <a:rPr lang="en-US" altLang="ja-JP" sz="1400" dirty="0">
                <a:solidFill>
                  <a:schemeClr val="tx1"/>
                </a:solidFill>
              </a:rPr>
              <a:t>】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8FE8007F-02E4-7FE2-AEF9-9B44EDE49DEF}"/>
              </a:ext>
            </a:extLst>
          </p:cNvPr>
          <p:cNvSpPr txBox="1"/>
          <p:nvPr/>
        </p:nvSpPr>
        <p:spPr>
          <a:xfrm>
            <a:off x="462937" y="661179"/>
            <a:ext cx="5268558" cy="5129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514350" rtl="0" eaLnBrk="1" latinLnBrk="0" hangingPunct="1">
              <a:spcBef>
                <a:spcPct val="0"/>
              </a:spcBef>
              <a:buNone/>
              <a:defRPr kumimoji="1" sz="2250" kern="120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1800" dirty="0"/>
              <a:t>資格試験</a:t>
            </a:r>
            <a:r>
              <a:rPr lang="ja-JP" altLang="en-US" sz="1800"/>
              <a:t>の概要（</a:t>
            </a:r>
            <a:r>
              <a:rPr lang="en-US" altLang="ja-JP" sz="1800"/>
              <a:t>2024</a:t>
            </a:r>
            <a:r>
              <a:rPr lang="ja-JP" altLang="en-US" sz="1800"/>
              <a:t>実績）</a:t>
            </a:r>
            <a:endParaRPr lang="ja-JP" altLang="en-US" sz="1800" dirty="0"/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8C044E0C-641B-B15A-4F81-21A7374DF30D}"/>
              </a:ext>
            </a:extLst>
          </p:cNvPr>
          <p:cNvSpPr txBox="1"/>
          <p:nvPr/>
        </p:nvSpPr>
        <p:spPr>
          <a:xfrm>
            <a:off x="459794" y="1142131"/>
            <a:ext cx="5942307" cy="834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3040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4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46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612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825" indent="-16065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710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89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735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１．実施する検定職種（作業）および等級区分</a:t>
            </a:r>
            <a:endParaRPr lang="en-US" altLang="ja-JP" dirty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（１）職　　　　　　 種：　機械保全</a:t>
            </a:r>
            <a:endParaRPr lang="en-US" altLang="ja-JP" dirty="0">
              <a:solidFill>
                <a:schemeClr val="tx1"/>
              </a:solidFill>
            </a:endParaRPr>
          </a:p>
          <a:p>
            <a:pPr marL="205740" lvl="1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（２）等級および作業：</a:t>
            </a:r>
            <a:r>
              <a:rPr lang="en-US" altLang="ja-JP" dirty="0">
                <a:solidFill>
                  <a:schemeClr val="tx1"/>
                </a:solidFill>
              </a:rPr>
              <a:t>3</a:t>
            </a:r>
            <a:r>
              <a:rPr lang="ja-JP" altLang="en-US" dirty="0">
                <a:solidFill>
                  <a:schemeClr val="tx1"/>
                </a:solidFill>
              </a:rPr>
              <a:t>級（</a:t>
            </a:r>
            <a:r>
              <a:rPr lang="ja-JP" altLang="en-US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電気系保全作業</a:t>
            </a:r>
            <a:r>
              <a:rPr lang="ja-JP" altLang="en-US" dirty="0">
                <a:solidFill>
                  <a:schemeClr val="tx1"/>
                </a:solidFill>
              </a:rPr>
              <a:t>）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32E40560-CA94-169C-081C-C7056CE393C7}"/>
              </a:ext>
            </a:extLst>
          </p:cNvPr>
          <p:cNvSpPr txBox="1"/>
          <p:nvPr/>
        </p:nvSpPr>
        <p:spPr>
          <a:xfrm>
            <a:off x="459793" y="1928457"/>
            <a:ext cx="5942307" cy="5943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93040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4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46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612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825" indent="-16065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710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89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735" indent="0">
              <a:buNone/>
            </a:pPr>
            <a:r>
              <a:rPr lang="ja-JP" altLang="en-US" dirty="0"/>
              <a:t>２．試験方法</a:t>
            </a:r>
            <a:endParaRPr lang="en-US" altLang="ja-JP" dirty="0"/>
          </a:p>
          <a:p>
            <a:pPr marL="205740" lvl="1" indent="0">
              <a:buNone/>
            </a:pPr>
            <a:r>
              <a:rPr lang="ja-JP" altLang="en-US" dirty="0"/>
              <a:t>　　試験は学科試験と実技試験を行います。</a:t>
            </a:r>
          </a:p>
          <a:p>
            <a:pPr marL="205740" lvl="1" indent="0">
              <a:buNone/>
            </a:pPr>
            <a:r>
              <a:rPr lang="ja-JP" altLang="en-US" dirty="0"/>
              <a:t>　　学科試験と実技試験の両方に合格することで「技能士」と称することができます。</a:t>
            </a:r>
            <a:endParaRPr lang="en-US" altLang="ja-JP" dirty="0"/>
          </a:p>
        </p:txBody>
      </p:sp>
      <p:sp>
        <p:nvSpPr>
          <p:cNvPr id="21" name="コンテンツ プレースホルダー 2">
            <a:extLst>
              <a:ext uri="{FF2B5EF4-FFF2-40B4-BE49-F238E27FC236}">
                <a16:creationId xmlns:a16="http://schemas.microsoft.com/office/drawing/2014/main" id="{88D6D015-8DEA-AC36-FC75-E83566B08AFB}"/>
              </a:ext>
            </a:extLst>
          </p:cNvPr>
          <p:cNvSpPr txBox="1"/>
          <p:nvPr/>
        </p:nvSpPr>
        <p:spPr>
          <a:xfrm>
            <a:off x="452807" y="2522844"/>
            <a:ext cx="5942307" cy="354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3040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4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46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612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825" indent="-16065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710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89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5740" lvl="1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（１）学科試験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22" name="コンテンツ プレースホルダー 2">
            <a:extLst>
              <a:ext uri="{FF2B5EF4-FFF2-40B4-BE49-F238E27FC236}">
                <a16:creationId xmlns:a16="http://schemas.microsoft.com/office/drawing/2014/main" id="{142236B9-CE64-99BE-1386-0D0D18C142C9}"/>
              </a:ext>
            </a:extLst>
          </p:cNvPr>
          <p:cNvSpPr txBox="1"/>
          <p:nvPr/>
        </p:nvSpPr>
        <p:spPr>
          <a:xfrm>
            <a:off x="452757" y="3420995"/>
            <a:ext cx="5942307" cy="354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3040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4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46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612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825" indent="-16065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710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89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5740" lvl="1" indent="0">
              <a:buNone/>
            </a:pPr>
            <a:r>
              <a:rPr lang="ja-JP" altLang="en-US" dirty="0">
                <a:solidFill>
                  <a:schemeClr val="tx1"/>
                </a:solidFill>
              </a:rPr>
              <a:t>（２）実技試験</a:t>
            </a:r>
            <a:endParaRPr lang="en-US" altLang="ja-JP" dirty="0">
              <a:solidFill>
                <a:schemeClr val="tx1"/>
              </a:solidFill>
            </a:endParaRPr>
          </a:p>
        </p:txBody>
      </p:sp>
      <p:graphicFrame>
        <p:nvGraphicFramePr>
          <p:cNvPr id="23" name="表 22">
            <a:extLst>
              <a:ext uri="{FF2B5EF4-FFF2-40B4-BE49-F238E27FC236}">
                <a16:creationId xmlns:a16="http://schemas.microsoft.com/office/drawing/2014/main" id="{8A0679FA-00D3-989F-F901-7BB539F732BB}"/>
              </a:ext>
            </a:extLst>
          </p:cNvPr>
          <p:cNvGraphicFramePr>
            <a:graphicFrameLocks noGrp="1"/>
          </p:cNvGraphicFramePr>
          <p:nvPr/>
        </p:nvGraphicFramePr>
        <p:xfrm>
          <a:off x="832485" y="2771140"/>
          <a:ext cx="5490210" cy="5881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5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2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2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4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等級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出題形式・出題数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解答方法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試験時間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0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2"/>
                          </a:solidFill>
                        </a:rPr>
                        <a:t>3</a:t>
                      </a:r>
                      <a:r>
                        <a:rPr kumimoji="1" lang="ja-JP" altLang="en-US" sz="900" dirty="0">
                          <a:solidFill>
                            <a:schemeClr val="tx2"/>
                          </a:solidFill>
                        </a:rPr>
                        <a:t>級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2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真偽法</a:t>
                      </a:r>
                      <a:r>
                        <a:rPr kumimoji="1" lang="en-US" altLang="ja-JP" sz="1050" dirty="0">
                          <a:solidFill>
                            <a:schemeClr val="tx2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</a:t>
                      </a:r>
                      <a:r>
                        <a:rPr kumimoji="1" lang="ja-JP" altLang="en-US" sz="1050" dirty="0">
                          <a:solidFill>
                            <a:schemeClr val="tx2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問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2"/>
                          </a:solidFill>
                        </a:rPr>
                        <a:t>マークシート方式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>
                          <a:solidFill>
                            <a:schemeClr val="tx2"/>
                          </a:solidFill>
                        </a:rPr>
                        <a:t>60</a:t>
                      </a:r>
                      <a:r>
                        <a:rPr kumimoji="1" lang="ja-JP" altLang="en-US" sz="900" dirty="0">
                          <a:solidFill>
                            <a:schemeClr val="tx2"/>
                          </a:solidFill>
                        </a:rPr>
                        <a:t>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1FD123D9-CCED-87D2-B6C6-9C629A8883C6}"/>
              </a:ext>
            </a:extLst>
          </p:cNvPr>
          <p:cNvGraphicFramePr>
            <a:graphicFrameLocks noGrp="1"/>
          </p:cNvGraphicFramePr>
          <p:nvPr/>
        </p:nvGraphicFramePr>
        <p:xfrm>
          <a:off x="832485" y="3692525"/>
          <a:ext cx="5490210" cy="1836420"/>
        </p:xfrm>
        <a:graphic>
          <a:graphicData uri="http://schemas.openxmlformats.org/drawingml/2006/table">
            <a:tbl>
              <a:tblPr firstRow="1" bandRow="1"/>
              <a:tblGrid>
                <a:gridCol w="1367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3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5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+mn-ea"/>
                        </a:rPr>
                        <a:t>等級・作業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zh-TW" altLang="en-US" sz="1000" dirty="0">
                          <a:solidFill>
                            <a:schemeClr val="tx2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電気系保全作業</a:t>
                      </a:r>
                      <a:r>
                        <a:rPr kumimoji="1" lang="en-US" altLang="ja-JP" sz="1000" dirty="0">
                          <a:solidFill>
                            <a:schemeClr val="tx2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3</a:t>
                      </a:r>
                      <a:r>
                        <a:rPr kumimoji="1" lang="ja-JP" altLang="en-US" sz="1000" dirty="0">
                          <a:solidFill>
                            <a:schemeClr val="tx2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ＭＳ ゴシック" panose="020B0609070205080204" pitchFamily="49" charset="-128"/>
                        </a:rPr>
                        <a:t>級</a:t>
                      </a:r>
                      <a:endParaRPr lang="ja-JP" altLang="en-US" sz="1000" b="1" i="0" u="none" strike="noStrike" dirty="0">
                        <a:solidFill>
                          <a:schemeClr val="tx2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ＭＳ ゴシック" panose="020B0609070205080204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1400" dirty="0">
                          <a:solidFill>
                            <a:schemeClr val="bg1"/>
                          </a:solidFill>
                          <a:latin typeface="+mn-ea"/>
                          <a:sym typeface="+mn-ea"/>
                        </a:rPr>
                        <a:t>実施方法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+mn-ea"/>
                        <a:sym typeface="+mn-ea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900" dirty="0">
                          <a:solidFill>
                            <a:schemeClr val="tx2"/>
                          </a:solidFill>
                          <a:latin typeface="+mn-ea"/>
                          <a:sym typeface="+mn-ea"/>
                        </a:rPr>
                        <a:t>課題１：出題タイムチャートのランプ動作のなるよう検定盤内の配線</a:t>
                      </a:r>
                      <a:endParaRPr kumimoji="1" lang="ja-JP" altLang="en-US" sz="900" dirty="0">
                        <a:solidFill>
                          <a:schemeClr val="tx2"/>
                        </a:solidFill>
                        <a:latin typeface="+mn-ea"/>
                      </a:endParaRPr>
                    </a:p>
                    <a:p>
                      <a:pPr algn="l"/>
                      <a:r>
                        <a:rPr lang="ja-JP" altLang="en-US" sz="900" dirty="0">
                          <a:solidFill>
                            <a:schemeClr val="tx2"/>
                          </a:solidFill>
                          <a:latin typeface="+mn-ea"/>
                          <a:sym typeface="+mn-ea"/>
                        </a:rPr>
                        <a:t>課題２：</a:t>
                      </a:r>
                      <a:r>
                        <a:rPr lang="zh-CN" sz="900">
                          <a:solidFill>
                            <a:srgbClr val="4E3B3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+mn-ea"/>
                        </a:rPr>
                        <a:t>リレー＆タイマー健全性確認（模擬不良品の状態確認＆解答）</a:t>
                      </a:r>
                    </a:p>
                    <a:p>
                      <a:pPr algn="l"/>
                      <a:r>
                        <a:rPr lang="ja-JP" altLang="en-US" sz="900" dirty="0">
                          <a:solidFill>
                            <a:schemeClr val="tx2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+mn-ea"/>
                        </a:rPr>
                        <a:t>　　　　</a:t>
                      </a:r>
                      <a:r>
                        <a:rPr lang="zh-CN" sz="900">
                          <a:solidFill>
                            <a:srgbClr val="4E3B3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+mn-ea"/>
                        </a:rPr>
                        <a:t>準備された</a:t>
                      </a:r>
                      <a:r>
                        <a:rPr lang="ja-JP" altLang="zh-CN" sz="900">
                          <a:solidFill>
                            <a:srgbClr val="4E3B3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+mn-ea"/>
                        </a:rPr>
                        <a:t>リレーシーケンス</a:t>
                      </a:r>
                      <a:r>
                        <a:rPr lang="zh-CN" sz="900">
                          <a:solidFill>
                            <a:srgbClr val="4E3B3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sym typeface="+mn-ea"/>
                        </a:rPr>
                        <a:t>の不具合を修復</a:t>
                      </a:r>
                      <a:endParaRPr kumimoji="1" lang="ja-JP" altLang="en-US" sz="900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400" dirty="0">
                          <a:solidFill>
                            <a:schemeClr val="bg1"/>
                          </a:solidFill>
                          <a:latin typeface="+mn-ea"/>
                        </a:rPr>
                        <a:t>試験時間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900" dirty="0">
                          <a:solidFill>
                            <a:schemeClr val="tx2"/>
                          </a:solidFill>
                          <a:latin typeface="+mn-ea"/>
                        </a:rPr>
                        <a:t>課題１：標準時間５０分＋延長時間１０分　ＴＯＴＡＬ６０分</a:t>
                      </a: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900" dirty="0">
                          <a:solidFill>
                            <a:schemeClr val="tx2"/>
                          </a:solidFill>
                          <a:latin typeface="+mn-ea"/>
                        </a:rPr>
                        <a:t>課題２：</a:t>
                      </a:r>
                      <a:r>
                        <a:rPr lang="ja-JP" altLang="en-US" sz="900" dirty="0">
                          <a:solidFill>
                            <a:schemeClr val="tx2"/>
                          </a:solidFill>
                          <a:latin typeface="+mn-ea"/>
                          <a:sym typeface="+mn-ea"/>
                        </a:rPr>
                        <a:t>標準時間３０分＋延長時間２０分　ＴＯＴＡＬ５０分</a:t>
                      </a:r>
                      <a:endParaRPr kumimoji="1" lang="ja-JP" altLang="en-US" sz="900" dirty="0">
                        <a:solidFill>
                          <a:schemeClr val="tx2"/>
                        </a:solidFill>
                        <a:latin typeface="+mn-ea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400" dirty="0">
                          <a:solidFill>
                            <a:schemeClr val="bg1"/>
                          </a:solidFill>
                          <a:latin typeface="+mn-ea"/>
                          <a:sym typeface="+mn-ea"/>
                        </a:rPr>
                        <a:t>審査方法</a:t>
                      </a:r>
                      <a:endParaRPr kumimoji="1" lang="ja-JP" altLang="en-US" sz="1400" dirty="0">
                        <a:solidFill>
                          <a:schemeClr val="bg1"/>
                        </a:solidFill>
                        <a:latin typeface="+mn-ea"/>
                        <a:sym typeface="+mn-ea"/>
                      </a:endParaRP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900" dirty="0">
                          <a:solidFill>
                            <a:schemeClr val="tx2"/>
                          </a:solidFill>
                          <a:effectLst/>
                          <a:latin typeface="+mn-ea"/>
                          <a:sym typeface="+mn-ea"/>
                        </a:rPr>
                        <a:t>課題１：検定員による動作確認＆配線確認</a:t>
                      </a:r>
                      <a:endParaRPr lang="ja-JP" altLang="en-US" sz="900" u="none" strike="noStrike" dirty="0">
                        <a:solidFill>
                          <a:schemeClr val="tx2"/>
                        </a:solidFill>
                        <a:effectLst/>
                        <a:latin typeface="+mn-ea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900" dirty="0">
                          <a:solidFill>
                            <a:schemeClr val="tx2"/>
                          </a:solidFill>
                          <a:effectLst/>
                          <a:latin typeface="+mn-ea"/>
                          <a:sym typeface="+mn-ea"/>
                        </a:rPr>
                        <a:t>課題２：リレー＆タイマー健全性確認　解答用紙マークシート方式</a:t>
                      </a:r>
                      <a:endParaRPr lang="ja-JP" altLang="en-US" sz="900" u="none" strike="noStrike" dirty="0">
                        <a:solidFill>
                          <a:schemeClr val="tx2"/>
                        </a:solidFill>
                        <a:effectLst/>
                        <a:latin typeface="+mn-ea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ja-JP" altLang="en-US" sz="900" dirty="0">
                          <a:solidFill>
                            <a:schemeClr val="tx2"/>
                          </a:solidFill>
                          <a:latin typeface="+mn-ea"/>
                          <a:sym typeface="+mn-ea"/>
                        </a:rPr>
                        <a:t>　　　　</a:t>
                      </a:r>
                      <a:r>
                        <a:rPr lang="ja-JP" altLang="en-US" sz="900" dirty="0">
                          <a:solidFill>
                            <a:schemeClr val="tx2"/>
                          </a:solidFill>
                          <a:effectLst/>
                          <a:latin typeface="+mn-ea"/>
                          <a:sym typeface="+mn-ea"/>
                        </a:rPr>
                        <a:t>検定員による動作確認＆配線確認</a:t>
                      </a:r>
                      <a:endParaRPr kumimoji="1" lang="ja-JP" altLang="en-US" sz="900" dirty="0">
                        <a:solidFill>
                          <a:schemeClr val="tx2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32972D68-00B8-1B1B-1B85-48288802BA24}"/>
              </a:ext>
            </a:extLst>
          </p:cNvPr>
          <p:cNvSpPr txBox="1"/>
          <p:nvPr/>
        </p:nvSpPr>
        <p:spPr>
          <a:xfrm>
            <a:off x="509290" y="5537755"/>
            <a:ext cx="5942307" cy="331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3040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4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46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612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825" indent="-16065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710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89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735" indent="0">
              <a:buNone/>
            </a:pPr>
            <a:r>
              <a:rPr lang="ja-JP" altLang="en-US" dirty="0"/>
              <a:t>３．受講料</a:t>
            </a:r>
            <a:endParaRPr lang="en-US" altLang="ja-JP" dirty="0"/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B6A9DA8A-1888-3567-4569-204A457B0B6B}"/>
              </a:ext>
            </a:extLst>
          </p:cNvPr>
          <p:cNvGraphicFramePr>
            <a:graphicFrameLocks noGrp="1"/>
          </p:cNvGraphicFramePr>
          <p:nvPr/>
        </p:nvGraphicFramePr>
        <p:xfrm>
          <a:off x="865505" y="5817870"/>
          <a:ext cx="5457190" cy="1053465"/>
        </p:xfrm>
        <a:graphic>
          <a:graphicData uri="http://schemas.openxmlformats.org/drawingml/2006/table">
            <a:tbl>
              <a:tblPr firstRow="1" bandRow="1"/>
              <a:tblGrid>
                <a:gridCol w="2728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8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</a:rPr>
                        <a:t>学科試験のみの受験手数料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/>
                        <a:t>4,600</a:t>
                      </a:r>
                      <a:r>
                        <a:rPr kumimoji="1" lang="ja-JP" altLang="en-US" sz="1050" dirty="0"/>
                        <a:t>円</a:t>
                      </a:r>
                      <a:endParaRPr kumimoji="1" lang="ja-JP" altLang="en-US" sz="1050" b="0" dirty="0"/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</a:rPr>
                        <a:t>実技試験のみ受験手数料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050" dirty="0"/>
                        <a:t>15,400</a:t>
                      </a:r>
                      <a:r>
                        <a:rPr kumimoji="1" lang="ja-JP" altLang="en-US" sz="1050" dirty="0"/>
                        <a:t>円</a:t>
                      </a:r>
                      <a:endParaRPr kumimoji="1" lang="ja-JP" altLang="en-US" sz="1050" b="0" dirty="0"/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bg1"/>
                          </a:solidFill>
                        </a:rPr>
                        <a:t>学科・実技試験両方の受験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en-US" altLang="ja-JP" sz="1050" dirty="0"/>
                        <a:t>20,000</a:t>
                      </a:r>
                      <a:r>
                        <a:rPr kumimoji="1" lang="ja-JP" altLang="en-US" sz="1050" dirty="0"/>
                        <a:t>円</a:t>
                      </a:r>
                      <a:endParaRPr kumimoji="1" lang="ja-JP" altLang="en-US" sz="1050" b="0" dirty="0"/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" name="コンテンツ プレースホルダー 2">
            <a:extLst>
              <a:ext uri="{FF2B5EF4-FFF2-40B4-BE49-F238E27FC236}">
                <a16:creationId xmlns:a16="http://schemas.microsoft.com/office/drawing/2014/main" id="{9ED3C153-2A6B-1CE1-1882-724276825996}"/>
              </a:ext>
            </a:extLst>
          </p:cNvPr>
          <p:cNvSpPr txBox="1"/>
          <p:nvPr/>
        </p:nvSpPr>
        <p:spPr>
          <a:xfrm>
            <a:off x="509270" y="6880225"/>
            <a:ext cx="5942330" cy="394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3040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4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46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612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825" indent="-16065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710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89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735" indent="0">
              <a:buNone/>
            </a:pPr>
            <a:r>
              <a:rPr lang="en-US" altLang="ja-JP" dirty="0"/>
              <a:t>4</a:t>
            </a:r>
            <a:r>
              <a:rPr lang="ja-JP" altLang="en-US" dirty="0"/>
              <a:t>．合格基準</a:t>
            </a:r>
            <a:endParaRPr lang="en-US" altLang="ja-JP" dirty="0"/>
          </a:p>
        </p:txBody>
      </p:sp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404E9410-26A3-7DE0-D46C-A690D83642D0}"/>
              </a:ext>
            </a:extLst>
          </p:cNvPr>
          <p:cNvGraphicFramePr>
            <a:graphicFrameLocks noGrp="1"/>
          </p:cNvGraphicFramePr>
          <p:nvPr/>
        </p:nvGraphicFramePr>
        <p:xfrm>
          <a:off x="889635" y="7184390"/>
          <a:ext cx="5433060" cy="1158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32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0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説明</a:t>
                      </a:r>
                    </a:p>
                  </a:txBody>
                  <a:tcPr anchor="ctr">
                    <a:solidFill>
                      <a:srgbClr val="A564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学科試験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加点法で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点満点として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点以上の場合、合格となります。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7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実技試験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減点法で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点以上の減点がない場合、合格となります。</a:t>
                      </a:r>
                      <a:br>
                        <a:rPr lang="ja-JP" altLang="en-US" sz="900" b="0" dirty="0"/>
                      </a:b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</a:rPr>
                        <a:t>※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正答以外の解答（不正解、空欄、記入ミスなど）は、</a:t>
                      </a:r>
                      <a:endParaRPr kumimoji="1" lang="en-US" altLang="ja-JP" sz="900" b="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/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　すべて減点対象となり</a:t>
                      </a:r>
                      <a:r>
                        <a:rPr kumimoji="1" lang="en-US" altLang="ja-JP" sz="900" b="0" kern="12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r>
                        <a:rPr kumimoji="1" lang="ja-JP" alt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点から減点されます</a:t>
                      </a:r>
                      <a:endParaRPr kumimoji="1" lang="ja-JP" altLang="en-US" sz="900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" name="コンテンツ プレースホルダー 2">
            <a:extLst>
              <a:ext uri="{FF2B5EF4-FFF2-40B4-BE49-F238E27FC236}">
                <a16:creationId xmlns:a16="http://schemas.microsoft.com/office/drawing/2014/main" id="{13EC0126-A900-D03A-88D5-A76AC2B138D6}"/>
              </a:ext>
            </a:extLst>
          </p:cNvPr>
          <p:cNvSpPr txBox="1"/>
          <p:nvPr/>
        </p:nvSpPr>
        <p:spPr>
          <a:xfrm>
            <a:off x="1126504" y="8347404"/>
            <a:ext cx="5942307" cy="571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93040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35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360045" indent="-1543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24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51435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12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632460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1015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74612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900" kern="1200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885825" indent="-16065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6pPr>
            <a:lvl7pPr marL="96710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080135" indent="-128905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Char char=""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1064895" indent="0" algn="l" defTabSz="51435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76000"/>
              <a:buFont typeface="Wingdings 2" pitchFamily="18" charset="2"/>
              <a:buNone/>
              <a:defRPr kumimoji="1" sz="79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735" indent="0">
              <a:buNone/>
            </a:pPr>
            <a:r>
              <a:rPr lang="ja-JP" altLang="en-US" sz="900" b="0" i="0" dirty="0">
                <a:solidFill>
                  <a:srgbClr val="000000"/>
                </a:solidFill>
                <a:effectLst/>
                <a:latin typeface="Lucida Grande"/>
              </a:rPr>
              <a:t>各設問の配点、受検者個別の解答内容など、採点結果については非公開です。</a:t>
            </a:r>
            <a:endParaRPr lang="en-US" altLang="ja-JP" sz="9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F753E11-1988-5476-ADE3-D9906EC5A7D1}"/>
              </a:ext>
            </a:extLst>
          </p:cNvPr>
          <p:cNvSpPr txBox="1"/>
          <p:nvPr/>
        </p:nvSpPr>
        <p:spPr>
          <a:xfrm>
            <a:off x="2251893" y="8742792"/>
            <a:ext cx="555806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1400" dirty="0"/>
              <a:t>参考</a:t>
            </a:r>
            <a:r>
              <a:rPr kumimoji="1" lang="en-US" altLang="ja-JP" sz="1400" dirty="0"/>
              <a:t>URL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https://www.kikaihozenshi.jp/</a:t>
            </a:r>
            <a:endParaRPr kumimoji="1" lang="ja-JP" altLang="en-US" sz="14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A7600A2-CDF7-F32B-C551-8D01AAFD17A7}"/>
              </a:ext>
            </a:extLst>
          </p:cNvPr>
          <p:cNvSpPr txBox="1"/>
          <p:nvPr/>
        </p:nvSpPr>
        <p:spPr>
          <a:xfrm>
            <a:off x="3436790" y="-32205"/>
            <a:ext cx="3644900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機械保全技能士電気系</a:t>
            </a:r>
            <a:r>
              <a:rPr kumimoji="1" lang="en-US" altLang="ja-JP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3</a:t>
            </a:r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級</a:t>
            </a:r>
            <a:b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</a:br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取得に向けた</a:t>
            </a:r>
            <a:endParaRPr kumimoji="1" lang="en-US" altLang="ja-JP" sz="1600">
              <a:solidFill>
                <a:schemeClr val="bg1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r>
              <a:rPr kumimoji="1" lang="ja-JP" altLang="en-US" sz="1600">
                <a:solidFill>
                  <a:schemeClr val="bg1"/>
                </a:solidFill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技能研修講座のご案内</a:t>
            </a:r>
            <a:endParaRPr kumimoji="1" lang="ja-JP" altLang="en-US" sz="1600" dirty="0">
              <a:solidFill>
                <a:srgbClr val="FF0000"/>
              </a:solidFill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80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D460CBAA-D594-E89F-DAA4-FDE3814E1E3E}"/>
              </a:ext>
            </a:extLst>
          </p:cNvPr>
          <p:cNvGrpSpPr/>
          <p:nvPr/>
        </p:nvGrpSpPr>
        <p:grpSpPr>
          <a:xfrm>
            <a:off x="0" y="-25049"/>
            <a:ext cx="6858000" cy="9175048"/>
            <a:chOff x="0" y="-25049"/>
            <a:chExt cx="6858000" cy="9175048"/>
          </a:xfrm>
        </p:grpSpPr>
        <p:pic>
          <p:nvPicPr>
            <p:cNvPr id="5" name="図 4" descr="テキスト が含まれている画像">
              <a:extLst>
                <a:ext uri="{FF2B5EF4-FFF2-40B4-BE49-F238E27FC236}">
                  <a16:creationId xmlns:a16="http://schemas.microsoft.com/office/drawing/2014/main" id="{7EC293D6-CF01-D52D-442C-0759159756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0" y="-25049"/>
              <a:ext cx="6858000" cy="4698298"/>
            </a:xfrm>
            <a:prstGeom prst="rect">
              <a:avLst/>
            </a:prstGeom>
          </p:spPr>
        </p:pic>
        <p:pic>
          <p:nvPicPr>
            <p:cNvPr id="6" name="図 5" descr="テキスト が含まれている画像">
              <a:extLst>
                <a:ext uri="{FF2B5EF4-FFF2-40B4-BE49-F238E27FC236}">
                  <a16:creationId xmlns:a16="http://schemas.microsoft.com/office/drawing/2014/main" id="{C5BFF921-77B9-9A4D-4FF4-E69F64DB3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451701"/>
              <a:ext cx="6858000" cy="46982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38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9EC7B2A-1563-7611-269F-0954C8BE3E0B}"/>
              </a:ext>
            </a:extLst>
          </p:cNvPr>
          <p:cNvSpPr/>
          <p:nvPr/>
        </p:nvSpPr>
        <p:spPr>
          <a:xfrm>
            <a:off x="263770" y="0"/>
            <a:ext cx="6330462" cy="3282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DAFCFBD-D1B2-59DB-1BA2-CC8CB6F9E17A}"/>
              </a:ext>
            </a:extLst>
          </p:cNvPr>
          <p:cNvSpPr/>
          <p:nvPr/>
        </p:nvSpPr>
        <p:spPr>
          <a:xfrm>
            <a:off x="263770" y="0"/>
            <a:ext cx="6330462" cy="328246"/>
          </a:xfrm>
          <a:prstGeom prst="rect">
            <a:avLst/>
          </a:prstGeom>
          <a:solidFill>
            <a:srgbClr val="A564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送付先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日本鍛造協会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FAX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03-3664-6470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／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e-mail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jinzai@jfa-tanzo.jp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990400C-50FE-72CF-BAB5-7BACD31896A8}"/>
              </a:ext>
            </a:extLst>
          </p:cNvPr>
          <p:cNvSpPr/>
          <p:nvPr/>
        </p:nvSpPr>
        <p:spPr>
          <a:xfrm>
            <a:off x="3827813" y="362874"/>
            <a:ext cx="2766418" cy="498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15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 </a:t>
            </a:r>
            <a:r>
              <a:rPr kumimoji="1" lang="ja-JP" altLang="en-US" sz="2215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受講申込書 </a:t>
            </a:r>
            <a:r>
              <a:rPr kumimoji="1" lang="en-US" altLang="ja-JP" sz="2215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endParaRPr kumimoji="1" lang="ja-JP" altLang="en-US" sz="2215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3F0A116-8703-90C7-0952-7296C0C1507D}"/>
              </a:ext>
            </a:extLst>
          </p:cNvPr>
          <p:cNvSpPr/>
          <p:nvPr/>
        </p:nvSpPr>
        <p:spPr>
          <a:xfrm>
            <a:off x="339541" y="536519"/>
            <a:ext cx="6178921" cy="1013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31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令和</a:t>
            </a:r>
            <a:r>
              <a:rPr kumimoji="1" lang="en-US" altLang="ja-JP" sz="2031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</a:t>
            </a:r>
            <a:r>
              <a:rPr kumimoji="1" lang="ja-JP" altLang="en-US" sz="2031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年度</a:t>
            </a:r>
            <a:endParaRPr kumimoji="1" lang="en-US" altLang="ja-JP" sz="2031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ct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31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機械保全技能士電気系</a:t>
            </a:r>
            <a:r>
              <a:rPr kumimoji="1" lang="en-US" altLang="ja-JP" sz="2031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1" lang="ja-JP" altLang="en-US" sz="2031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級取得に向けた技能研修講座</a:t>
            </a:r>
            <a:endParaRPr kumimoji="1" lang="en-US" altLang="ja-JP" sz="2031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2DF462D-90B4-03C7-4D40-7301289D29AC}"/>
              </a:ext>
            </a:extLst>
          </p:cNvPr>
          <p:cNvSpPr/>
          <p:nvPr/>
        </p:nvSpPr>
        <p:spPr>
          <a:xfrm>
            <a:off x="419159" y="1416968"/>
            <a:ext cx="1916930" cy="374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＜受講者情報＞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749F09D-A755-4B43-1C77-A43233C39AE8}"/>
              </a:ext>
            </a:extLst>
          </p:cNvPr>
          <p:cNvSpPr/>
          <p:nvPr/>
        </p:nvSpPr>
        <p:spPr>
          <a:xfrm>
            <a:off x="3530469" y="1468922"/>
            <a:ext cx="2883877" cy="328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8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申込日 ： 令和</a:t>
            </a:r>
            <a:r>
              <a:rPr kumimoji="1" lang="en-US" altLang="ja-JP" sz="1108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7</a:t>
            </a:r>
            <a:r>
              <a:rPr kumimoji="1" lang="ja-JP" altLang="en-US" sz="1108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　　　　月　　　　日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2DDA5D0E-53F4-43F9-431B-E4EE74D1B643}"/>
              </a:ext>
            </a:extLst>
          </p:cNvPr>
          <p:cNvSpPr/>
          <p:nvPr/>
        </p:nvSpPr>
        <p:spPr>
          <a:xfrm>
            <a:off x="1094642" y="5625611"/>
            <a:ext cx="2883877" cy="328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8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26" name="表 10">
            <a:extLst>
              <a:ext uri="{FF2B5EF4-FFF2-40B4-BE49-F238E27FC236}">
                <a16:creationId xmlns:a16="http://schemas.microsoft.com/office/drawing/2014/main" id="{3FEBE1AD-6DD2-B67A-08B6-ECC56A376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326851"/>
              </p:ext>
            </p:extLst>
          </p:nvPr>
        </p:nvGraphicFramePr>
        <p:xfrm>
          <a:off x="363230" y="5703181"/>
          <a:ext cx="5955615" cy="2481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9090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3576114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1740411">
                  <a:extLst>
                    <a:ext uri="{9D8B030D-6E8A-4147-A177-3AD203B41FA5}">
                      <a16:colId xmlns:a16="http://schemas.microsoft.com/office/drawing/2014/main" val="605515687"/>
                    </a:ext>
                  </a:extLst>
                </a:gridCol>
              </a:tblGrid>
              <a:tr h="600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会社名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                                         </a:t>
                      </a:r>
                    </a:p>
                    <a:p>
                      <a:r>
                        <a:rPr kumimoji="1" lang="en-US" altLang="ja-JP" sz="1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(</a:t>
                      </a:r>
                      <a:r>
                        <a:rPr kumimoji="1" lang="ja-JP" altLang="en-US" sz="1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 ／ 役職</a:t>
                      </a:r>
                      <a:r>
                        <a:rPr kumimoji="1" lang="en-US" altLang="ja-JP" sz="10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235697"/>
                  </a:ext>
                </a:extLst>
              </a:tr>
              <a:tr h="422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tabLst>
                          <a:tab pos="2241550" algn="l"/>
                        </a:tabLst>
                      </a:pPr>
                      <a:r>
                        <a:rPr kumimoji="1" lang="ja-JP" altLang="en-US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89306"/>
                  </a:ext>
                </a:extLst>
              </a:tr>
              <a:tr h="28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1331008"/>
                  </a:ext>
                </a:extLst>
              </a:tr>
              <a:tr h="320148">
                <a:tc rowSpan="3">
                  <a:txBody>
                    <a:bodyPr/>
                    <a:lstStyle/>
                    <a:p>
                      <a:pPr algn="ctr"/>
                      <a:endParaRPr kumimoji="1" lang="en-US" altLang="ja-JP" sz="10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3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3201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r>
                        <a:rPr kumimoji="1"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endParaRPr kumimoji="1" lang="en-US" altLang="ja-JP" sz="13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266633"/>
                  </a:ext>
                </a:extLst>
              </a:tr>
              <a:tr h="53028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</a:t>
                      </a:r>
                      <a:r>
                        <a:rPr kumimoji="1" lang="ja-JP" altLang="en-US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3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@</a:t>
                      </a:r>
                      <a:endParaRPr kumimoji="1" lang="ja-JP" altLang="en-US" sz="13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839613"/>
                  </a:ext>
                </a:extLst>
              </a:tr>
            </a:tbl>
          </a:graphicData>
        </a:graphic>
      </p:graphicFrame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1660DA0-C358-8336-C9FC-6D0D8F2AB0DC}"/>
              </a:ext>
            </a:extLst>
          </p:cNvPr>
          <p:cNvSpPr/>
          <p:nvPr/>
        </p:nvSpPr>
        <p:spPr>
          <a:xfrm>
            <a:off x="5604293" y="7908555"/>
            <a:ext cx="835143" cy="3399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rtl="0">
              <a:defRPr lang="ja-jp"/>
            </a:defPPr>
            <a:lvl1pPr marL="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71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15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587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4305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00225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algn="l" defTabSz="514350" rtl="0" eaLnBrk="1" latinLnBrk="0" hangingPunct="1"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84409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15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受領印欄</a:t>
            </a:r>
          </a:p>
        </p:txBody>
      </p:sp>
      <p:graphicFrame>
        <p:nvGraphicFramePr>
          <p:cNvPr id="38" name="表 10">
            <a:extLst>
              <a:ext uri="{FF2B5EF4-FFF2-40B4-BE49-F238E27FC236}">
                <a16:creationId xmlns:a16="http://schemas.microsoft.com/office/drawing/2014/main" id="{FF395DDA-6E39-F100-8D7F-7FFF2FF67C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457850"/>
              </p:ext>
            </p:extLst>
          </p:nvPr>
        </p:nvGraphicFramePr>
        <p:xfrm>
          <a:off x="363230" y="1755668"/>
          <a:ext cx="6062244" cy="3316683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94225">
                  <a:extLst>
                    <a:ext uri="{9D8B030D-6E8A-4147-A177-3AD203B41FA5}">
                      <a16:colId xmlns:a16="http://schemas.microsoft.com/office/drawing/2014/main" val="2103666716"/>
                    </a:ext>
                  </a:extLst>
                </a:gridCol>
                <a:gridCol w="3032482">
                  <a:extLst>
                    <a:ext uri="{9D8B030D-6E8A-4147-A177-3AD203B41FA5}">
                      <a16:colId xmlns:a16="http://schemas.microsoft.com/office/drawing/2014/main" val="745368887"/>
                    </a:ext>
                  </a:extLst>
                </a:gridCol>
                <a:gridCol w="2735537">
                  <a:extLst>
                    <a:ext uri="{9D8B030D-6E8A-4147-A177-3AD203B41FA5}">
                      <a16:colId xmlns:a16="http://schemas.microsoft.com/office/drawing/2014/main" val="3754583298"/>
                    </a:ext>
                  </a:extLst>
                </a:gridCol>
              </a:tblGrid>
              <a:tr h="25921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kumimoji="1" lang="ja-JP" altLang="en-US" sz="11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ふりがな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　／　役職</a:t>
                      </a:r>
                      <a:endParaRPr kumimoji="1" lang="en-US" altLang="ja-JP" sz="10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0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923672"/>
                  </a:ext>
                </a:extLst>
              </a:tr>
              <a:tr h="777358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名：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178887"/>
                  </a:ext>
                </a:extLst>
              </a:tr>
              <a:tr h="5338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234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      @</a:t>
                      </a:r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生年月日：</a:t>
                      </a:r>
                      <a:endParaRPr kumimoji="1" lang="en-US" altLang="ja-JP" sz="110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年　　　　　月　　　　　　日</a:t>
                      </a: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573170"/>
                  </a:ext>
                </a:extLst>
              </a:tr>
              <a:tr h="25921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kumimoji="1" lang="ja-JP" altLang="en-US" sz="11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644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ふりがな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所属部・課　／　役職</a:t>
                      </a:r>
                      <a:endParaRPr kumimoji="1" lang="en-US" altLang="ja-JP" sz="10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1435" marR="51435" marT="25718" marB="2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980266"/>
                  </a:ext>
                </a:extLst>
              </a:tr>
              <a:tr h="846253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名：</a:t>
                      </a: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13305"/>
                  </a:ext>
                </a:extLst>
              </a:tr>
              <a:tr h="4273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2343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 :                 @</a:t>
                      </a:r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生年月日：</a:t>
                      </a:r>
                      <a:endParaRPr kumimoji="1" lang="en-US" altLang="ja-JP" sz="110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solidFill>
                            <a:schemeClr val="tx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年　　　　　月　　　　　　日</a:t>
                      </a: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923837"/>
                  </a:ext>
                </a:extLst>
              </a:tr>
            </a:tbl>
          </a:graphicData>
        </a:graphic>
      </p:graphicFrame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75145EE-2F81-21DB-7E69-449E3A433D6E}"/>
              </a:ext>
            </a:extLst>
          </p:cNvPr>
          <p:cNvGrpSpPr/>
          <p:nvPr/>
        </p:nvGrpSpPr>
        <p:grpSpPr>
          <a:xfrm>
            <a:off x="484252" y="8279312"/>
            <a:ext cx="5683221" cy="831972"/>
            <a:chOff x="519518" y="8312028"/>
            <a:chExt cx="5683221" cy="831972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90F8780F-C0FF-C9FB-5841-7E7A01BB9905}"/>
                </a:ext>
              </a:extLst>
            </p:cNvPr>
            <p:cNvSpPr/>
            <p:nvPr/>
          </p:nvSpPr>
          <p:spPr>
            <a:xfrm>
              <a:off x="519518" y="8312028"/>
              <a:ext cx="5683221" cy="8319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rtl="0">
                <a:defRPr lang="ja-jp"/>
              </a:defPPr>
              <a:lvl1pPr marL="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571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143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715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87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858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430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002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0574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8440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〒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103-0023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東京都中央区日本橋本町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4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丁目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9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番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2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号</a:t>
              </a:r>
              <a:endParaRPr kumimoji="1" lang="en-US" altLang="ja-JP" sz="369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r" defTabSz="8440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69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0" marR="0" lvl="0" indent="0" algn="r" defTabSz="8440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TEL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：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03-5643-5321 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／　 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FAX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：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03-3664-6470 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　／　 </a:t>
              </a:r>
              <a:r>
                <a:rPr kumimoji="1" lang="en-US" altLang="ja-JP" sz="1015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e-mail</a:t>
              </a:r>
              <a:r>
                <a:rPr kumimoji="1" lang="ja-JP" altLang="en-US" sz="1015" b="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：</a:t>
              </a:r>
              <a:r>
                <a:rPr kumimoji="1" lang="en-US" altLang="ja-JP" sz="1015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 jinzai@jfa-tanzo.jp</a:t>
              </a:r>
              <a:endParaRPr kumimoji="1" lang="en-US" altLang="ja-JP" sz="1015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CFCA8146-9F4F-348D-CC63-527D71C94B0F}"/>
                </a:ext>
              </a:extLst>
            </p:cNvPr>
            <p:cNvSpPr/>
            <p:nvPr/>
          </p:nvSpPr>
          <p:spPr>
            <a:xfrm>
              <a:off x="874213" y="8451772"/>
              <a:ext cx="2678723" cy="32824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rtl="0">
                <a:defRPr lang="ja-jp"/>
              </a:defPPr>
              <a:lvl1pPr marL="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571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143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715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87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858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430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002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0574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8440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92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一般社団法人 日本鍛造協会</a:t>
              </a: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ED887FF8-EC64-5C09-236B-FCD35A48749D}"/>
              </a:ext>
            </a:extLst>
          </p:cNvPr>
          <p:cNvGrpSpPr/>
          <p:nvPr/>
        </p:nvGrpSpPr>
        <p:grpSpPr>
          <a:xfrm>
            <a:off x="327635" y="5160501"/>
            <a:ext cx="6202730" cy="372743"/>
            <a:chOff x="391500" y="5548622"/>
            <a:chExt cx="6202730" cy="372743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092D39E1-17A9-5035-D426-EABFC6348293}"/>
                </a:ext>
              </a:extLst>
            </p:cNvPr>
            <p:cNvSpPr/>
            <p:nvPr/>
          </p:nvSpPr>
          <p:spPr>
            <a:xfrm>
              <a:off x="391500" y="5561871"/>
              <a:ext cx="5098719" cy="3594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 rtl="0">
                <a:defRPr lang="ja-jp"/>
              </a:defPPr>
              <a:lvl1pPr marL="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2571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143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715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87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8587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4305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800225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057400" algn="l" defTabSz="514350" rtl="0" eaLnBrk="1" latinLnBrk="0" hangingPunct="1">
                <a:defRPr sz="1013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84409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77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＜申込者情報＞　　</a:t>
              </a:r>
              <a:r>
                <a:rPr kumimoji="1" lang="en-US" altLang="ja-JP" sz="1108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※ </a:t>
              </a:r>
              <a:r>
                <a:rPr kumimoji="1" lang="ja-JP" altLang="en-US" sz="1108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請求書送付先　</a:t>
              </a:r>
              <a:endParaRPr kumimoji="1" lang="ja-JP" altLang="en-US" sz="1477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791E5090-7C01-6347-8D17-25EA2E98098A}"/>
                </a:ext>
              </a:extLst>
            </p:cNvPr>
            <p:cNvGrpSpPr/>
            <p:nvPr/>
          </p:nvGrpSpPr>
          <p:grpSpPr>
            <a:xfrm>
              <a:off x="3324463" y="5548622"/>
              <a:ext cx="3269767" cy="340659"/>
              <a:chOff x="2837793" y="7487570"/>
              <a:chExt cx="3770967" cy="369047"/>
            </a:xfrm>
          </p:grpSpPr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B8861048-1B16-CC34-9869-5ED0ED83575F}"/>
                  </a:ext>
                </a:extLst>
              </p:cNvPr>
              <p:cNvSpPr/>
              <p:nvPr/>
            </p:nvSpPr>
            <p:spPr>
              <a:xfrm>
                <a:off x="2837793" y="7487570"/>
                <a:ext cx="3715407" cy="368288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 rtl="0">
                  <a:defRPr lang="ja-jp"/>
                </a:defPPr>
                <a:lvl1pPr marL="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5717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1435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77152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02870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28587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4305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80022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05740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 sz="1575"/>
              </a:p>
            </p:txBody>
          </p:sp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0982361E-CCE6-5957-E881-5F90A0DD619F}"/>
                  </a:ext>
                </a:extLst>
              </p:cNvPr>
              <p:cNvSpPr/>
              <p:nvPr/>
            </p:nvSpPr>
            <p:spPr>
              <a:xfrm>
                <a:off x="2913062" y="7501017"/>
                <a:ext cx="3695698" cy="3556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 rtl="0">
                  <a:defRPr lang="ja-jp"/>
                </a:defPPr>
                <a:lvl1pPr marL="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25717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51435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77152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02870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28587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54305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800225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057400" algn="l" defTabSz="514350" rtl="0" eaLnBrk="1" latinLnBrk="0" hangingPunct="1">
                  <a:defRPr sz="1013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350" b="1" dirty="0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申込締切：令和</a:t>
                </a:r>
                <a:r>
                  <a:rPr kumimoji="1" lang="en-US" altLang="ja-JP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7</a:t>
                </a:r>
                <a:r>
                  <a:rPr kumimoji="1" lang="ja-JP" altLang="en-US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年</a:t>
                </a:r>
                <a:r>
                  <a:rPr kumimoji="1" lang="en-US" altLang="ja-JP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r>
                  <a:rPr kumimoji="1" lang="ja-JP" altLang="en-US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月</a:t>
                </a:r>
                <a:r>
                  <a:rPr kumimoji="1" lang="en-US" altLang="ja-JP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16</a:t>
                </a:r>
                <a:r>
                  <a:rPr kumimoji="1" lang="ja-JP" altLang="en-US" sz="1350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日（金）</a:t>
                </a:r>
                <a:endParaRPr kumimoji="1" lang="ja-JP" altLang="en-US" sz="135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8181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製品の概要のプレゼンテーション">
  <a:themeElements>
    <a:clrScheme name="黄色がかったオレンジ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6308642_TF03460543.potx" id="{BA68F8AE-264D-440D-AF33-7C549086F1C2}" vid="{71E0CE2D-0FFF-4C05-934D-B2404A8F555E}"/>
    </a:ext>
  </a:extLst>
</a:theme>
</file>

<file path=ppt/theme/theme2.xml><?xml version="1.0" encoding="utf-8"?>
<a:theme xmlns:a="http://schemas.openxmlformats.org/drawingml/2006/main" name="3_カスタム デザイン">
  <a:themeElements>
    <a:clrScheme name="Custom 8">
      <a:dk1>
        <a:srgbClr val="344E62"/>
      </a:dk1>
      <a:lt1>
        <a:srgbClr val="FFFFFF"/>
      </a:lt1>
      <a:dk2>
        <a:srgbClr val="000000"/>
      </a:dk2>
      <a:lt2>
        <a:srgbClr val="FFFFFF"/>
      </a:lt2>
      <a:accent1>
        <a:srgbClr val="344E62"/>
      </a:accent1>
      <a:accent2>
        <a:srgbClr val="D4D9DD"/>
      </a:accent2>
      <a:accent3>
        <a:srgbClr val="617483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Custom 18">
      <a:majorFont>
        <a:latin typeface="Bodoni MT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3585981_TF44704734_Win32" id="{B4BC5E20-C56C-46AF-BCF7-15B4C970EC00}" vid="{8C35B3DF-73E8-41BD-AC9E-B871019E72ED}"/>
    </a:ext>
  </a:extLst>
</a:theme>
</file>

<file path=ppt/theme/theme3.xml><?xml version="1.0" encoding="utf-8"?>
<a:theme xmlns:a="http://schemas.openxmlformats.org/drawingml/2006/main" name="Office テーマ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ビジネス製品の概要のプレゼンテーション</Template>
  <TotalTime>1046</TotalTime>
  <Words>1339</Words>
  <Application>Microsoft Office PowerPoint</Application>
  <PresentationFormat>画面に合わせる (4:3)</PresentationFormat>
  <Paragraphs>205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21" baseType="lpstr">
      <vt:lpstr>BIZ UDP明朝 Medium</vt:lpstr>
      <vt:lpstr>Lucida Grande</vt:lpstr>
      <vt:lpstr>Meiryo UI</vt:lpstr>
      <vt:lpstr>Microsoft YaHei UI</vt:lpstr>
      <vt:lpstr>ＭＳ ゴシック</vt:lpstr>
      <vt:lpstr>ＭＳ ゴシック 本文</vt:lpstr>
      <vt:lpstr>ヒラギノ角ゴ Pro W3</vt:lpstr>
      <vt:lpstr>Arial</vt:lpstr>
      <vt:lpstr>Avenir Next LT Pro</vt:lpstr>
      <vt:lpstr>Century Gothic</vt:lpstr>
      <vt:lpstr>Univers</vt:lpstr>
      <vt:lpstr>Wingdings 2</vt:lpstr>
      <vt:lpstr>製品の概要のプレゼンテーション</vt:lpstr>
      <vt:lpstr>3_カスタム 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受講のメリット</dc:title>
  <dc:creator>PC006</dc:creator>
  <cp:lastModifiedBy>PC006</cp:lastModifiedBy>
  <cp:revision>44</cp:revision>
  <cp:lastPrinted>2025-03-31T08:04:39Z</cp:lastPrinted>
  <dcterms:created xsi:type="dcterms:W3CDTF">2024-03-21T02:55:08Z</dcterms:created>
  <dcterms:modified xsi:type="dcterms:W3CDTF">2025-04-08T03:56:19Z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